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177D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445471F-F1A4-4A01-960F-49FDB5CC9092}" type="datetimeFigureOut">
              <a:rPr lang="ru-RU"/>
              <a:pPr>
                <a:defRPr/>
              </a:pPr>
              <a:t>17.11.2009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584DFAF-E397-4974-9DDD-69CCF10836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     </a:t>
            </a: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C795395-16C9-4629-AA6D-A4DE21D6A85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11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3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8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10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Прямая соединительная линия 21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22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Овал 23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Овал 25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Овал 24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D42B79-5CA5-4766-B025-340027A1078E}" type="datetimeFigureOut">
              <a:rPr lang="ru-RU"/>
              <a:pPr>
                <a:defRPr/>
              </a:pPr>
              <a:t>17.11.2009</a:t>
            </a:fld>
            <a:endParaRPr lang="ru-RU"/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A6B90A-85DA-45A5-B8DA-86264C20DB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ABEDA-55DF-471A-BABC-736F4160BE36}" type="datetimeFigureOut">
              <a:rPr lang="ru-RU"/>
              <a:pPr>
                <a:defRPr/>
              </a:pPr>
              <a:t>17.11.2009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8CD9F-601E-4324-AF04-B69DF95607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E9365-2CEB-46A3-BC56-0174C4486CC0}" type="datetimeFigureOut">
              <a:rPr lang="ru-RU"/>
              <a:pPr>
                <a:defRPr/>
              </a:pPr>
              <a:t>17.11.2009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C552B-C5EB-4304-9707-085883E647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BE52B2E-3ACC-4FD2-AFB1-98CA097BEDE3}" type="datetimeFigureOut">
              <a:rPr lang="ru-RU"/>
              <a:pPr>
                <a:defRPr/>
              </a:pPr>
              <a:t>17.11.2009</a:t>
            </a:fld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A46FA3B-6208-4497-9DFC-A78A3BC2A8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C004D-3CE4-4AEF-9CB0-EF56FFC48E56}" type="datetimeFigureOut">
              <a:rPr lang="ru-RU"/>
              <a:pPr>
                <a:defRPr/>
              </a:pPr>
              <a:t>17.11.2009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544DA-A1A4-43EC-946E-0D0697A032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Прямая соединительная линия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Овал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43F2327-5B84-4E97-B70A-D58130928584}" type="datetimeFigureOut">
              <a:rPr lang="ru-RU"/>
              <a:pPr>
                <a:defRPr/>
              </a:pPr>
              <a:t>17.11.2009</a:t>
            </a:fld>
            <a:endParaRPr lang="ru-RU"/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A75ADD3-2CAD-444E-89E5-8DE96681F7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6E0C7-0196-446B-9980-517CAD2719E0}" type="datetimeFigureOut">
              <a:rPr lang="ru-RU"/>
              <a:pPr>
                <a:defRPr/>
              </a:pPr>
              <a:t>17.11.2009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6445C-33CE-44EA-945F-33C73EBED8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20080-CB5E-41FF-AD90-F966E1BE9849}" type="datetimeFigureOut">
              <a:rPr lang="ru-RU"/>
              <a:pPr>
                <a:defRPr/>
              </a:pPr>
              <a:t>17.11.2009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B8039-0A65-455A-AC7E-B5648A05CC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FC3419C7-1152-4859-9DF4-FC4BB102988E}" type="datetimeFigureOut">
              <a:rPr lang="ru-RU"/>
              <a:pPr>
                <a:defRPr/>
              </a:pPr>
              <a:t>17.11.2009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2ED2B218-58B3-457E-B332-C589FE636D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0" r:id="rId2"/>
    <p:sldLayoutId id="2147483691" r:id="rId3"/>
    <p:sldLayoutId id="2147483696" r:id="rId4"/>
    <p:sldLayoutId id="2147483692" r:id="rId5"/>
    <p:sldLayoutId id="2147483697" r:id="rId6"/>
    <p:sldLayoutId id="2147483693" r:id="rId7"/>
    <p:sldLayoutId id="2147483694" r:id="rId8"/>
  </p:sldLayoutIdLst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D39800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F6D3AA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B6D7E2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7" Type="http://schemas.openxmlformats.org/officeDocument/2006/relationships/image" Target="../media/image15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gif"/><Relationship Id="rId5" Type="http://schemas.openxmlformats.org/officeDocument/2006/relationships/image" Target="../media/image13.gif"/><Relationship Id="rId4" Type="http://schemas.openxmlformats.org/officeDocument/2006/relationships/image" Target="../media/image1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42844" y="571480"/>
            <a:ext cx="8858312" cy="250033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Мастер – класс </a:t>
            </a:r>
            <a:br>
              <a:rPr lang="ru-RU" sz="4000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000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учителя высшей категории </a:t>
            </a:r>
            <a:br>
              <a:rPr lang="ru-RU" sz="4000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000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МОУ СОШ №2 г. Пугачёва Саратовской области</a:t>
            </a:r>
            <a:r>
              <a:rPr lang="en-US" sz="4000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en-US" sz="4000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4000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Лаврушиной Л.В.</a:t>
            </a:r>
            <a:endParaRPr lang="ru-RU" sz="4000" b="1" cap="none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4338" name="Рисунок 3" descr="DSCN1048.jpg"/>
          <p:cNvPicPr>
            <a:picLocks noChangeAspect="1"/>
          </p:cNvPicPr>
          <p:nvPr/>
        </p:nvPicPr>
        <p:blipFill>
          <a:blip r:embed="rId3"/>
          <a:srcRect b="48337"/>
          <a:stretch>
            <a:fillRect/>
          </a:stretch>
        </p:blipFill>
        <p:spPr bwMode="auto">
          <a:xfrm>
            <a:off x="4643438" y="3000372"/>
            <a:ext cx="3771364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1165" y="990004"/>
            <a:ext cx="8767023" cy="2356724"/>
          </a:xfrm>
          <a:ln>
            <a:gradFill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5400000" scaled="0"/>
            </a:gradFill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r>
              <a:rPr lang="ru-RU" sz="6000" cap="none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СЕКРЕТ</a:t>
            </a:r>
            <a:r>
              <a:rPr lang="ru-RU" sz="6000" cap="none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6000" cap="none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СЧАСТЬЯ</a:t>
            </a:r>
            <a:br>
              <a:rPr lang="ru-RU" sz="6000" cap="none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ru-RU" sz="6000" cap="none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3108" y="5003322"/>
            <a:ext cx="5857916" cy="1371600"/>
          </a:xfrm>
        </p:spPr>
        <p:txBody>
          <a:bodyPr>
            <a:normAutofit fontScale="92500"/>
          </a:bodyPr>
          <a:lstStyle/>
          <a:p>
            <a:pPr fontAlgn="auto">
              <a:spcAft>
                <a:spcPts val="0"/>
              </a:spcAft>
              <a:buFont typeface="Wingdings"/>
              <a:buNone/>
              <a:defRPr/>
            </a:pPr>
            <a:r>
              <a:rPr lang="ru-RU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Технология продуктивного                чтения</a:t>
            </a:r>
            <a:endParaRPr lang="ru-RU" sz="32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85720" y="274638"/>
            <a:ext cx="8501122" cy="1143000"/>
          </a:xfrm>
        </p:spPr>
        <p:txBody>
          <a:bodyPr>
            <a:normAutofit fontScale="9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Литературное чтение.</a:t>
            </a:r>
            <a:endParaRPr lang="ru-RU" sz="4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0100" y="2571744"/>
            <a:ext cx="7358114" cy="19389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Джанни</a:t>
            </a:r>
            <a:r>
              <a:rPr lang="ru-RU" sz="6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ru-RU" sz="6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Родари</a:t>
            </a:r>
            <a:endParaRPr lang="ru-RU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,,Солнце и туча</a:t>
            </a:r>
            <a:r>
              <a:rPr lang="en-US" sz="6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”</a:t>
            </a:r>
            <a:endParaRPr lang="ru-RU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6000" b="1" i="1" cap="none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lgerian" pitchFamily="82" charset="0"/>
              </a:rPr>
              <a:t>СЕКРЕТ СЧАСТЬЯ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0" y="2708275"/>
            <a:ext cx="8358188" cy="5143500"/>
          </a:xfrm>
        </p:spPr>
        <p:txBody>
          <a:bodyPr>
            <a:normAutofit/>
          </a:bodyPr>
          <a:lstStyle/>
          <a:p>
            <a:pPr lvl="2" algn="ctr">
              <a:buFont typeface="Wingdings" pitchFamily="2" charset="2"/>
              <a:buNone/>
            </a:pPr>
            <a:r>
              <a:rPr lang="ru-RU" sz="5400" smtClean="0">
                <a:solidFill>
                  <a:srgbClr val="0066FF"/>
                </a:solidFill>
              </a:rPr>
              <a:t>Джанни Родари.</a:t>
            </a:r>
          </a:p>
          <a:p>
            <a:pPr lvl="2" algn="ctr">
              <a:buFont typeface="Wingdings" pitchFamily="2" charset="2"/>
              <a:buNone/>
            </a:pPr>
            <a:r>
              <a:rPr lang="ru-RU" sz="5400" smtClean="0">
                <a:solidFill>
                  <a:srgbClr val="0066FF"/>
                </a:solidFill>
              </a:rPr>
              <a:t>Сказка</a:t>
            </a:r>
          </a:p>
          <a:p>
            <a:pPr algn="ctr">
              <a:buFont typeface="Wingdings" pitchFamily="2" charset="2"/>
              <a:buNone/>
            </a:pPr>
            <a:r>
              <a:rPr lang="ru-RU" sz="6000" i="1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«Солнце и туча»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0063" y="857250"/>
            <a:ext cx="7467600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ru-RU" sz="5400" b="1" cap="none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ДЖАННИ РОДАРИ</a:t>
            </a:r>
            <a:r>
              <a:rPr lang="ru-RU" sz="5400" cap="none" smtClean="0"/>
              <a:t/>
            </a:r>
            <a:br>
              <a:rPr lang="ru-RU" sz="5400" cap="none" smtClean="0"/>
            </a:br>
            <a:r>
              <a:rPr lang="ru-RU" sz="2900" u="sng" cap="none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1920-1980</a:t>
            </a:r>
            <a:endParaRPr lang="ru-RU" sz="5400" u="sng" cap="none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4" name="Содержимое 3" descr="image001.jpg"/>
          <p:cNvPicPr>
            <a:picLocks noGrp="1" noChangeAspect="1"/>
          </p:cNvPicPr>
          <p:nvPr>
            <p:ph sz="quarter" idx="4294967295"/>
          </p:nvPr>
        </p:nvPicPr>
        <p:blipFill>
          <a:blip r:embed="rId2"/>
          <a:stretch>
            <a:fillRect/>
          </a:stretch>
        </p:blipFill>
        <p:spPr>
          <a:xfrm>
            <a:off x="2779703" y="1922455"/>
            <a:ext cx="2238763" cy="3000395"/>
          </a:xfrm>
          <a:effectLst>
            <a:innerShdw>
              <a:prstClr val="black">
                <a:alpha val="87000"/>
              </a:prstClr>
            </a:innerShdw>
          </a:effectLst>
        </p:spPr>
      </p:pic>
      <p:pic>
        <p:nvPicPr>
          <p:cNvPr id="19460" name="Picture 4" descr="000525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728427">
            <a:off x="755650" y="1628775"/>
            <a:ext cx="1616075" cy="2133600"/>
          </a:xfrm>
          <a:prstGeom prst="rect">
            <a:avLst/>
          </a:prstGeom>
          <a:noFill/>
        </p:spPr>
      </p:pic>
      <p:pic>
        <p:nvPicPr>
          <p:cNvPr id="19461" name="Picture 5" descr="9230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663103">
            <a:off x="6121400" y="2135188"/>
            <a:ext cx="1671638" cy="2154237"/>
          </a:xfrm>
          <a:prstGeom prst="rect">
            <a:avLst/>
          </a:prstGeom>
          <a:noFill/>
        </p:spPr>
      </p:pic>
      <p:pic>
        <p:nvPicPr>
          <p:cNvPr id="19463" name="Picture 7" descr="apach_19778bi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731158">
            <a:off x="5724525" y="4076700"/>
            <a:ext cx="1905000" cy="2600325"/>
          </a:xfrm>
          <a:prstGeom prst="rect">
            <a:avLst/>
          </a:prstGeom>
          <a:noFill/>
        </p:spPr>
      </p:pic>
      <p:pic>
        <p:nvPicPr>
          <p:cNvPr id="19464" name="Picture 8" descr="100038640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-887225">
            <a:off x="3563938" y="4797425"/>
            <a:ext cx="1219200" cy="1844675"/>
          </a:xfrm>
          <a:prstGeom prst="rect">
            <a:avLst/>
          </a:prstGeom>
          <a:noFill/>
        </p:spPr>
      </p:pic>
      <p:pic>
        <p:nvPicPr>
          <p:cNvPr id="19466" name="Picture 10" descr="100029157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573294">
            <a:off x="539750" y="3716338"/>
            <a:ext cx="1905000" cy="2905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571472" y="642918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?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500188" y="785813"/>
            <a:ext cx="75104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rgbClr val="0070C0"/>
                </a:solidFill>
                <a:latin typeface="Century Schoolbook" pitchFamily="18" charset="0"/>
              </a:rPr>
              <a:t>-читай и веди «диалог с автором»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71500" y="1785938"/>
            <a:ext cx="914400" cy="914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dirty="0"/>
              <a:t>В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71500" y="3000375"/>
            <a:ext cx="914400" cy="914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dirty="0"/>
              <a:t>О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71500" y="4786313"/>
            <a:ext cx="914400" cy="914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П</a:t>
            </a: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>
            <a:off x="1500188" y="1928813"/>
            <a:ext cx="48101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rgbClr val="0070C0"/>
                </a:solidFill>
                <a:latin typeface="Century Schoolbook" pitchFamily="18" charset="0"/>
              </a:rPr>
              <a:t>-задай вопрос автору</a:t>
            </a:r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1571625" y="2857500"/>
            <a:ext cx="5072063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dirty="0">
                <a:solidFill>
                  <a:srgbClr val="0070C0"/>
                </a:solidFill>
                <a:latin typeface="Century Schoolbook" pitchFamily="18" charset="0"/>
              </a:rPr>
              <a:t>- ответь на него сам            или выскажи предположения  </a:t>
            </a: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00188" y="4857750"/>
            <a:ext cx="33321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dirty="0">
                <a:solidFill>
                  <a:srgbClr val="0070C0"/>
                </a:solidFill>
                <a:latin typeface="Century Schoolbook" pitchFamily="18" charset="0"/>
              </a:rPr>
              <a:t>- </a:t>
            </a:r>
            <a:r>
              <a:rPr lang="ru-RU" sz="3600" dirty="0">
                <a:solidFill>
                  <a:srgbClr val="0070C0"/>
                </a:solidFill>
                <a:latin typeface="Century Schoolbook" pitchFamily="18" charset="0"/>
              </a:rPr>
              <a:t>проверь себя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 descr="http://sun.wauu.ru/0_8ad6_18898049_XL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0"/>
            <a:ext cx="2860675" cy="286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8313" y="142853"/>
            <a:ext cx="7467600" cy="100013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5400" b="1" i="1" dirty="0" smtClean="0">
                <a:solidFill>
                  <a:schemeClr val="accent3">
                    <a:lumMod val="75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Солнце</a:t>
            </a:r>
            <a:endParaRPr lang="ru-RU" sz="5400" b="1" i="1" dirty="0">
              <a:solidFill>
                <a:schemeClr val="accent3">
                  <a:lumMod val="75000"/>
                </a:schemeClr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372225" y="2205038"/>
            <a:ext cx="2357438" cy="91440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chemeClr val="accent2">
                    <a:lumMod val="50000"/>
                  </a:schemeClr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Туча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 rot="-201987">
            <a:off x="259611" y="3856694"/>
            <a:ext cx="310949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rgbClr val="0070C0"/>
                </a:solidFill>
                <a:latin typeface="Century Schoolbook" pitchFamily="18" charset="0"/>
              </a:rPr>
              <a:t>путешествовало весело и горделиво</a:t>
            </a: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 rot="-392198">
            <a:off x="4144632" y="5048271"/>
            <a:ext cx="271682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rgbClr val="00B050"/>
                </a:solidFill>
                <a:latin typeface="Century Schoolbook" pitchFamily="18" charset="0"/>
              </a:rPr>
              <a:t>весело бултыхнулось в море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 rot="-545416">
            <a:off x="3605043" y="1286247"/>
            <a:ext cx="329048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rgbClr val="99177D"/>
                </a:solidFill>
                <a:latin typeface="Century Schoolbook" pitchFamily="18" charset="0"/>
              </a:rPr>
              <a:t>каждая ягодка радовалась ему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 rot="20677422">
            <a:off x="2962866" y="3673270"/>
            <a:ext cx="263914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chemeClr val="accent3">
                    <a:lumMod val="75000"/>
                  </a:schemeClr>
                </a:solidFill>
                <a:latin typeface="Century Schoolbook" pitchFamily="18" charset="0"/>
              </a:rPr>
              <a:t>       удивилось</a:t>
            </a:r>
            <a:endParaRPr lang="ru-RU" sz="2400" b="1" i="1" dirty="0">
              <a:solidFill>
                <a:schemeClr val="accent3">
                  <a:lumMod val="75000"/>
                </a:schemeClr>
              </a:solidFill>
              <a:latin typeface="Century Schoolbook" pitchFamily="18" charset="0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 rot="742954">
            <a:off x="1264237" y="5550969"/>
            <a:ext cx="27670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Century Schoolbook" pitchFamily="18" charset="0"/>
              </a:rPr>
              <a:t>хмурилась</a:t>
            </a: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 rot="295627">
            <a:off x="5060416" y="4561978"/>
            <a:ext cx="398166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b="1" i="1" dirty="0">
                <a:latin typeface="Century Schoolbook" pitchFamily="18" charset="0"/>
              </a:rPr>
              <a:t>злилась и ворчала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 rot="586945">
            <a:off x="4325730" y="582589"/>
            <a:ext cx="46618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rgbClr val="00B050"/>
                </a:solidFill>
                <a:latin typeface="Century Schoolbook" pitchFamily="18" charset="0"/>
              </a:rPr>
              <a:t>раздаривало свои лучи</a:t>
            </a: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2857488" y="2636838"/>
            <a:ext cx="382793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rgbClr val="7030A0"/>
                </a:solidFill>
                <a:latin typeface="Century Schoolbook" pitchFamily="18" charset="0"/>
              </a:rPr>
              <a:t>рассыпалась градом</a:t>
            </a:r>
          </a:p>
        </p:txBody>
      </p:sp>
      <p:pic>
        <p:nvPicPr>
          <p:cNvPr id="21518" name="Picture 14" descr="MCj0199249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6578" y="3000372"/>
            <a:ext cx="1795466" cy="13949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300"/>
                            </p:stCondLst>
                            <p:childTnLst>
                              <p:par>
                                <p:cTn id="19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70" decel="100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770" decel="100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300"/>
                            </p:stCondLst>
                            <p:childTnLst>
                              <p:par>
                                <p:cTn id="2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300"/>
                            </p:stCondLst>
                            <p:childTnLst>
                              <p:par>
                                <p:cTn id="3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7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770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300"/>
                            </p:stCondLst>
                            <p:childTnLst>
                              <p:par>
                                <p:cTn id="4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4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300"/>
                            </p:stCondLst>
                            <p:childTnLst>
                              <p:par>
                                <p:cTn id="5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4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6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1300"/>
                            </p:stCondLst>
                            <p:childTnLst>
                              <p:par>
                                <p:cTn id="6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4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6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3300"/>
                            </p:stCondLst>
                            <p:childTnLst>
                              <p:par>
                                <p:cTn id="7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77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2" dur="770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4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6" dur="77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300"/>
                            </p:stCondLst>
                            <p:childTnLst>
                              <p:par>
                                <p:cTn id="8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385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2" dur="385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4" dur="385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5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6" dur="385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6300"/>
                            </p:stCondLst>
                            <p:childTnLst>
                              <p:par>
                                <p:cTn id="99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0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0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1563" y="571500"/>
            <a:ext cx="7072312" cy="37861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Счастлив тот,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кто умеет дарить радость другим.</a:t>
            </a:r>
          </a:p>
        </p:txBody>
      </p:sp>
      <p:pic>
        <p:nvPicPr>
          <p:cNvPr id="5" name="Рисунок 4" descr="http://sun.wauu.ru/0_8ad6_18898049_XL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571612"/>
            <a:ext cx="1571636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sun.wauu.ru/0_8ad6_18898049_XL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3714752"/>
            <a:ext cx="2714644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http://sun.wauu.ru/0_8ad6_18898049_XL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909151">
            <a:off x="3700138" y="4639423"/>
            <a:ext cx="1214446" cy="1142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sun.wauu.ru/0_8ad6_18898049_XL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0"/>
            <a:ext cx="1500198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http://sun.wauu.ru/0_8ad6_18898049_XL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0"/>
            <a:ext cx="1431915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http://sun.wauu.ru/0_8ad6_18898049_XL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28992" y="142852"/>
            <a:ext cx="860411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http://sun.wauu.ru/0_8ad6_18898049_XL.gif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19858887">
            <a:off x="4940805" y="4260888"/>
            <a:ext cx="1093292" cy="1214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http://sun.wauu.ru/0_8ad6_18898049_XL.gif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00958" y="1357298"/>
            <a:ext cx="1146163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http://sun.wauu.ru/0_8ad6_18898049_XL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0" y="3571876"/>
            <a:ext cx="1285884" cy="1285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http://sun.wauu.ru/0_8ad6_18898049_XL.gif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43834" y="3429000"/>
            <a:ext cx="1071570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2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20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20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</TotalTime>
  <Words>96</Words>
  <PresentationFormat>Экран (4:3)</PresentationFormat>
  <Paragraphs>33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Эркер</vt:lpstr>
      <vt:lpstr>Мастер – класс  учителя высшей категории  МОУ СОШ №2 г. Пугачёва Саратовской области Лаврушиной Л.В.</vt:lpstr>
      <vt:lpstr>СЕКРЕТ СЧАСТЬЯ </vt:lpstr>
      <vt:lpstr>Литературное чтение.</vt:lpstr>
      <vt:lpstr>СЕКРЕТ СЧАСТЬЯ</vt:lpstr>
      <vt:lpstr>ДЖАННИ РОДАРИ 1920-1980</vt:lpstr>
      <vt:lpstr>Слайд 6</vt:lpstr>
      <vt:lpstr>Солнце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</dc:title>
  <cp:lastModifiedBy>user</cp:lastModifiedBy>
  <cp:revision>15</cp:revision>
  <dcterms:modified xsi:type="dcterms:W3CDTF">2009-11-17T14:48:34Z</dcterms:modified>
</cp:coreProperties>
</file>