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291C7F-E7B7-4340-91D3-54E249912AC5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46E8505-3F5A-45AA-B194-6E3C9BFC49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6DDC5-AFA1-462D-A88C-AADA7220F9F2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22A8F-D0B6-4FDB-B408-3756E98C3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F5E42-ED9F-4024-BC16-5AE93EAC4D57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BB450-042F-424E-A1BA-5395A24C10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4A23A-3717-4D47-B466-9EB4FD516E48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64B5B-392F-47DB-BF22-FF925A9464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C79497-DF72-47B2-B1EE-8284E3B844EF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43ADDE-2F1B-4326-83D9-1E1EE5ECEB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C29E85A-A2FF-4D5A-BBDA-7F681104D6C0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AB07F2-F2BE-44A0-863F-0E8C606D3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798903-23CD-4A53-8F2C-70A7D86772A7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376ABC-5983-4361-AF47-C6CE79FAEA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3D0BBA-46E0-4C7A-AEE6-1BB297892574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77EC49-C537-47E9-9F00-4970DE145B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108AB-8E5B-4530-BAFD-F35401110A30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99E8C-028A-439D-91B3-9818C6037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54E555-BE11-4BAF-AC19-C950253F8D93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9B3242-D2F2-4DCB-B9B2-8974663ACF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162479D-2DED-48B6-83E3-43FEFB6632EC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FE7C12E-5A26-4E23-A75E-9E1E20516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F4F4AA9-D8FD-47F0-922B-EF1B14A377E3}" type="datetimeFigureOut">
              <a:rPr lang="ru-RU"/>
              <a:pPr>
                <a:defRPr/>
              </a:pPr>
              <a:t>07.12.2010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5E9C49A-13D4-4F2D-8F0B-3FBF67B72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4" r:id="rId2"/>
    <p:sldLayoutId id="2147483709" r:id="rId3"/>
    <p:sldLayoutId id="2147483710" r:id="rId4"/>
    <p:sldLayoutId id="2147483711" r:id="rId5"/>
    <p:sldLayoutId id="2147483712" r:id="rId6"/>
    <p:sldLayoutId id="2147483705" r:id="rId7"/>
    <p:sldLayoutId id="2147483713" r:id="rId8"/>
    <p:sldLayoutId id="2147483714" r:id="rId9"/>
    <p:sldLayoutId id="2147483706" r:id="rId10"/>
    <p:sldLayoutId id="2147483707" r:id="rId11"/>
  </p:sldLayoutIdLst>
  <p:transition spd="med">
    <p:newsflash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n.s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72400" cy="1470025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  <a:cs typeface="Aharoni" pitchFamily="2" charset="-79"/>
              </a:rPr>
              <a:t>Окружающий мир </a:t>
            </a:r>
            <a:br>
              <a:rPr lang="ru-RU" dirty="0" smtClean="0">
                <a:solidFill>
                  <a:srgbClr val="002060"/>
                </a:solidFill>
                <a:cs typeface="Aharoni" pitchFamily="2" charset="-79"/>
              </a:rPr>
            </a:br>
            <a:r>
              <a:rPr lang="ru-RU" dirty="0" smtClean="0">
                <a:solidFill>
                  <a:srgbClr val="002060"/>
                </a:solidFill>
                <a:cs typeface="Aharoni" pitchFamily="2" charset="-79"/>
              </a:rPr>
              <a:t>ОС «Школа 2100»(3 класс)</a:t>
            </a:r>
            <a:endParaRPr lang="ru-RU" dirty="0">
              <a:solidFill>
                <a:srgbClr val="002060"/>
              </a:solidFill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0" y="2357438"/>
            <a:ext cx="6400800" cy="4143375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r>
              <a:rPr lang="ru-RU" sz="5800" b="1" smtClean="0">
                <a:solidFill>
                  <a:srgbClr val="002060"/>
                </a:solidFill>
              </a:rPr>
              <a:t>Тема: «Что такое энергия».</a:t>
            </a:r>
          </a:p>
          <a:p>
            <a:pPr marR="0">
              <a:lnSpc>
                <a:spcPct val="80000"/>
              </a:lnSpc>
            </a:pPr>
            <a:endParaRPr lang="ru-RU" sz="1300" smtClean="0"/>
          </a:p>
          <a:p>
            <a:pPr marR="0">
              <a:lnSpc>
                <a:spcPct val="80000"/>
              </a:lnSpc>
            </a:pPr>
            <a:endParaRPr lang="ru-RU" sz="1300" smtClean="0"/>
          </a:p>
          <a:p>
            <a:pPr marR="0">
              <a:lnSpc>
                <a:spcPct val="80000"/>
              </a:lnSpc>
            </a:pPr>
            <a:endParaRPr lang="ru-RU" sz="1300" smtClean="0"/>
          </a:p>
          <a:p>
            <a:pPr marR="0">
              <a:lnSpc>
                <a:spcPct val="80000"/>
              </a:lnSpc>
            </a:pPr>
            <a:endParaRPr lang="ru-RU" sz="1300" smtClean="0"/>
          </a:p>
          <a:p>
            <a:pPr marR="0">
              <a:lnSpc>
                <a:spcPct val="80000"/>
              </a:lnSpc>
            </a:pPr>
            <a:endParaRPr lang="ru-RU" sz="1300" smtClean="0"/>
          </a:p>
          <a:p>
            <a:pPr marR="0">
              <a:lnSpc>
                <a:spcPct val="80000"/>
              </a:lnSpc>
            </a:pPr>
            <a:endParaRPr lang="ru-RU" sz="2400" smtClean="0"/>
          </a:p>
          <a:p>
            <a:pPr marR="0">
              <a:lnSpc>
                <a:spcPct val="80000"/>
              </a:lnSpc>
            </a:pPr>
            <a:endParaRPr lang="ru-RU" sz="2400" smtClean="0"/>
          </a:p>
          <a:p>
            <a:pPr marR="0">
              <a:lnSpc>
                <a:spcPct val="80000"/>
              </a:lnSpc>
            </a:pPr>
            <a:endParaRPr lang="ru-RU" sz="2400" smtClean="0"/>
          </a:p>
          <a:p>
            <a:pPr marR="0" algn="ctr">
              <a:lnSpc>
                <a:spcPct val="80000"/>
              </a:lnSpc>
            </a:pPr>
            <a:r>
              <a:rPr lang="ru-RU" sz="1600" b="1" smtClean="0">
                <a:solidFill>
                  <a:schemeClr val="tx1"/>
                </a:solidFill>
              </a:rPr>
              <a:t>Подготовила Устинова Маргарита Алексеевна </a:t>
            </a:r>
          </a:p>
          <a:p>
            <a:pPr marR="0" algn="ctr">
              <a:lnSpc>
                <a:spcPct val="80000"/>
              </a:lnSpc>
            </a:pPr>
            <a:r>
              <a:rPr lang="ru-RU" sz="1600" b="1" smtClean="0">
                <a:solidFill>
                  <a:schemeClr val="tx1"/>
                </a:solidFill>
              </a:rPr>
              <a:t>ГОУ ЦО № 1927 г. Москва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72135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>
                <a:solidFill>
                  <a:srgbClr val="002060"/>
                </a:solidFill>
              </a:rPr>
              <a:t>Зачем человек и животные едят?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>
                <a:solidFill>
                  <a:srgbClr val="002060"/>
                </a:solidFill>
              </a:rPr>
              <a:t>Почему работает утюг или лампа?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endParaRPr lang="ru-RU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 smtClean="0">
                <a:solidFill>
                  <a:srgbClr val="002060"/>
                </a:solidFill>
              </a:rPr>
              <a:t>Что нужно сделать для того, чтобы автомобиль поехал?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4" name="Рисунок 3" descr="арбуз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1000125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бурундук с желудями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6578" y="500042"/>
            <a:ext cx="1333500" cy="95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эл. лампа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15206" y="2357430"/>
            <a:ext cx="121444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bdf0628ca446b050e04c89eb8d68389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4286250"/>
            <a:ext cx="1857375" cy="1393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00125" y="2428875"/>
            <a:ext cx="6429375" cy="1785938"/>
          </a:xfrm>
        </p:spPr>
        <p:txBody>
          <a:bodyPr/>
          <a:lstStyle/>
          <a:p>
            <a:endParaRPr lang="ru-RU" smtClean="0"/>
          </a:p>
          <a:p>
            <a:pPr>
              <a:buFont typeface="Wingdings 3" pitchFamily="18" charset="2"/>
              <a:buNone/>
            </a:pPr>
            <a:r>
              <a:rPr lang="ru-RU" sz="4800" b="1" smtClean="0">
                <a:solidFill>
                  <a:srgbClr val="C00000"/>
                </a:solidFill>
                <a:latin typeface="Georgia" pitchFamily="18" charset="0"/>
              </a:rPr>
              <a:t>источник энергии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785813"/>
            <a:ext cx="81438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Georgia" pitchFamily="18" charset="0"/>
            </a:endParaRPr>
          </a:p>
          <a:p>
            <a:r>
              <a:rPr lang="ru-RU" sz="4000">
                <a:solidFill>
                  <a:srgbClr val="002060"/>
                </a:solidFill>
                <a:latin typeface="Georgia" pitchFamily="18" charset="0"/>
              </a:rPr>
              <a:t>Для работы любого организма или механизма нужен</a:t>
            </a:r>
          </a:p>
        </p:txBody>
      </p:sp>
      <p:pic>
        <p:nvPicPr>
          <p:cNvPr id="5" name="Рисунок 4" descr="бабочки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4357688"/>
            <a:ext cx="1552575" cy="1419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мишка с мячом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688" y="4143375"/>
            <a:ext cx="74295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кипящая вода.gif"/>
          <p:cNvPicPr>
            <a:picLocks noChangeAspect="1"/>
          </p:cNvPicPr>
          <p:nvPr/>
        </p:nvPicPr>
        <p:blipFill>
          <a:blip r:embed="rId4">
            <a:lum bright="-10000"/>
          </a:blip>
          <a:stretch>
            <a:fillRect/>
          </a:stretch>
        </p:blipFill>
        <p:spPr>
          <a:xfrm>
            <a:off x="7143750" y="4714875"/>
            <a:ext cx="1071563" cy="642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850" y="2428875"/>
            <a:ext cx="1819275" cy="785813"/>
          </a:xfrm>
          <a:solidFill>
            <a:schemeClr val="bg2">
              <a:lumMod val="75000"/>
            </a:schemeClr>
          </a:solidFill>
          <a:ln w="28575"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365760" indent="-256032" algn="ctr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пища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 w="28575">
            <a:solidFill>
              <a:srgbClr val="002060"/>
            </a:solidFill>
          </a:ln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Источники энергии</a:t>
            </a:r>
            <a:endParaRPr lang="ru-RU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8875" y="2428875"/>
            <a:ext cx="2000250" cy="769938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>
            <a:solidFill>
              <a:srgbClr val="00206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бензин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3438" y="2428875"/>
            <a:ext cx="4071937" cy="769938"/>
          </a:xfrm>
          <a:prstGeom prst="rect">
            <a:avLst/>
          </a:prstGeom>
          <a:solidFill>
            <a:schemeClr val="bg2">
              <a:lumMod val="75000"/>
            </a:schemeClr>
          </a:solidFill>
          <a:ln w="28575">
            <a:solidFill>
              <a:srgbClr val="00206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электричество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stCxn id="3" idx="2"/>
          </p:cNvCxnSpPr>
          <p:nvPr/>
        </p:nvCxnSpPr>
        <p:spPr>
          <a:xfrm rot="5400000">
            <a:off x="2530475" y="315913"/>
            <a:ext cx="939800" cy="314325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</p:cNvCxnSpPr>
          <p:nvPr/>
        </p:nvCxnSpPr>
        <p:spPr>
          <a:xfrm rot="16200000" flipH="1">
            <a:off x="5459413" y="530225"/>
            <a:ext cx="939800" cy="2714625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 rot="5400000">
            <a:off x="3566319" y="1280319"/>
            <a:ext cx="868362" cy="11430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 descr="нефть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88" y="3643313"/>
            <a:ext cx="2143125" cy="1857375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5" name="Рисунок 14" descr="эл. лампа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38" y="3643313"/>
            <a:ext cx="2000250" cy="1857375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6" name="Рисунок 15" descr="Сибирские яблоки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3" y="3643313"/>
            <a:ext cx="2214562" cy="1857375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625" y="1571625"/>
            <a:ext cx="7329488" cy="876300"/>
          </a:xfr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Энергия – свойство живых организмов, помогающее им двигаться.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 w="28575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Какое определение энергии является наиболее правильным?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0063" y="2643188"/>
            <a:ext cx="6086475" cy="954087"/>
          </a:xfrm>
          <a:prstGeom prst="rect">
            <a:avLst/>
          </a:prstGeom>
          <a:solidFill>
            <a:srgbClr val="00B0F0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Энергия – источник движения, способность совершать работу.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0063" y="3786188"/>
            <a:ext cx="6072187" cy="954087"/>
          </a:xfrm>
          <a:prstGeom prst="rect">
            <a:avLst/>
          </a:prstGeom>
          <a:solidFill>
            <a:srgbClr val="00B050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Энергия – то, из чего состоят все вещества.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0063" y="5000625"/>
            <a:ext cx="6072187" cy="954088"/>
          </a:xfrm>
          <a:prstGeom prst="rect">
            <a:avLst/>
          </a:prstGeom>
          <a:solidFill>
            <a:srgbClr val="FFC0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Энергия – присущий неживым предметам источник движения.</a:t>
            </a:r>
          </a:p>
        </p:txBody>
      </p:sp>
      <p:pic>
        <p:nvPicPr>
          <p:cNvPr id="7" name="Рисунок 6" descr="лошадь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25" y="2571750"/>
            <a:ext cx="857250" cy="1076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заяц и карандаш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38" y="3786188"/>
            <a:ext cx="704850" cy="1152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мышь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8063" y="5000625"/>
            <a:ext cx="11430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2" grpId="1" build="p" animBg="1"/>
      <p:bldP spid="4" grpId="0" animBg="1"/>
      <p:bldP spid="5" grpId="0" animBg="1"/>
      <p:bldP spid="5" grpId="1" animBg="1"/>
      <p:bldP spid="6" grpId="0" animBg="1"/>
      <p:bldP spid="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1. Единая коллекция ЦОР.</a:t>
            </a:r>
          </a:p>
          <a:p>
            <a:r>
              <a:rPr lang="ru-RU" smtClean="0"/>
              <a:t>2. </a:t>
            </a:r>
            <a:r>
              <a:rPr lang="en-US" smtClean="0">
                <a:hlinkClick r:id="rId2"/>
              </a:rPr>
              <a:t>www.ONN.SU</a:t>
            </a:r>
            <a:endParaRPr lang="en-US" smtClean="0"/>
          </a:p>
          <a:p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Интернет ресурсы</a:t>
            </a:r>
            <a:endParaRPr lang="ru-RU" dirty="0"/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75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6</vt:i4>
      </vt:variant>
    </vt:vector>
  </HeadingPairs>
  <TitlesOfParts>
    <vt:vector size="22" baseType="lpstr">
      <vt:lpstr>Lucida Sans Unicode</vt:lpstr>
      <vt:lpstr>Arial</vt:lpstr>
      <vt:lpstr>Wingdings 3</vt:lpstr>
      <vt:lpstr>Verdana</vt:lpstr>
      <vt:lpstr>Wingdings 2</vt:lpstr>
      <vt:lpstr>Calibri</vt:lpstr>
      <vt:lpstr>Georgia</vt:lpstr>
      <vt:lpstr>Times New Roman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Окружающий мир (3 класс)</dc:title>
  <dc:creator>Val</dc:creator>
  <cp:lastModifiedBy>WiZaRd</cp:lastModifiedBy>
  <cp:revision>16</cp:revision>
  <dcterms:created xsi:type="dcterms:W3CDTF">2008-11-18T14:13:12Z</dcterms:created>
  <dcterms:modified xsi:type="dcterms:W3CDTF">2010-12-07T17:21:32Z</dcterms:modified>
</cp:coreProperties>
</file>