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56" r:id="rId2"/>
  </p:sldMasterIdLst>
  <p:notesMasterIdLst>
    <p:notesMasterId r:id="rId11"/>
  </p:notesMasterIdLst>
  <p:sldIdLst>
    <p:sldId id="296" r:id="rId3"/>
    <p:sldId id="281" r:id="rId4"/>
    <p:sldId id="266" r:id="rId5"/>
    <p:sldId id="269" r:id="rId6"/>
    <p:sldId id="294" r:id="rId7"/>
    <p:sldId id="292" r:id="rId8"/>
    <p:sldId id="295" r:id="rId9"/>
    <p:sldId id="29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840" autoAdjust="0"/>
  </p:normalViewPr>
  <p:slideViewPr>
    <p:cSldViewPr>
      <p:cViewPr varScale="1">
        <p:scale>
          <a:sx n="87" d="100"/>
          <a:sy n="87" d="100"/>
        </p:scale>
        <p:origin x="-14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FF51D-E4E6-40A1-A77C-E6DABA6338E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26571-4CB5-4E29-AA14-1C3478AC3F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01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68DE5-3EEA-4CA5-AE46-69A9D91B6E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B829FC-AD24-423F-8893-6872A85722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7ACF4-9029-42F5-80D0-3B0C113457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3CAAAE-BDA2-4A2C-AD4A-5626E6CD74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1BB224-EA36-45EB-939E-E695AE905F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6AF08-71EA-4604-8E75-F24EAC326E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71FE3-76D7-4EF9-A32F-41E7DEB38D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7FF11-1BF8-4C7B-8C4E-11A9D88093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8FA31-FF0A-40B5-9F3E-56B3A2A8FA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88A8D-0868-4C8C-B935-AF5559428D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F8C346-0E47-4402-A5C6-A717CE8F21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3BE85B-D1D7-4AB9-A1FC-224E75945A4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3BE85B-D1D7-4AB9-A1FC-224E75945A4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/>
              <a:t>Учитель Богданова Г.А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4000" dirty="0" smtClean="0"/>
              <a:t>Урок математики </a:t>
            </a:r>
          </a:p>
          <a:p>
            <a:r>
              <a:rPr lang="ru-RU" sz="4000" dirty="0" smtClean="0"/>
              <a:t>2 класс</a:t>
            </a:r>
          </a:p>
          <a:p>
            <a:r>
              <a:rPr lang="ru-RU" sz="4000" dirty="0" smtClean="0"/>
              <a:t>МОУ СОШ </a:t>
            </a:r>
            <a:r>
              <a:rPr lang="ru-RU" sz="4000" dirty="0" smtClean="0"/>
              <a:t>№2 г.Торопца.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User\Pictures\Рисунок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539552" y="620688"/>
            <a:ext cx="8136904" cy="59046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4137640"/>
          </a:xfrm>
        </p:spPr>
        <p:txBody>
          <a:bodyPr>
            <a:normAutofit fontScale="55000" lnSpcReduction="20000"/>
          </a:bodyPr>
          <a:lstStyle/>
          <a:p>
            <a:pPr marL="45720" indent="0" algn="ctr">
              <a:buNone/>
            </a:pPr>
            <a:r>
              <a:rPr lang="ru-RU" sz="4000" i="1" dirty="0" smtClean="0">
                <a:solidFill>
                  <a:schemeClr val="bg1"/>
                </a:solidFill>
              </a:rPr>
              <a:t> </a:t>
            </a:r>
            <a:r>
              <a:rPr lang="ru-RU" sz="40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 </a:t>
            </a:r>
            <a:r>
              <a:rPr lang="ru-RU" sz="63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23 н</a:t>
            </a:r>
            <a:r>
              <a:rPr lang="ru-RU" sz="6300" i="1" dirty="0" smtClean="0">
                <a:solidFill>
                  <a:schemeClr val="accent4"/>
                </a:solidFill>
                <a:latin typeface="Arial Black" pitchFamily="34" charset="0"/>
                <a:cs typeface="Angsana New" pitchFamily="18" charset="-34"/>
              </a:rPr>
              <a:t>о</a:t>
            </a:r>
            <a:r>
              <a:rPr lang="ru-RU" sz="63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ября.</a:t>
            </a:r>
          </a:p>
          <a:p>
            <a:pPr marL="45720" indent="0" algn="ctr">
              <a:buNone/>
            </a:pPr>
            <a:r>
              <a:rPr lang="ru-RU" sz="6300" i="1" dirty="0" smtClean="0">
                <a:solidFill>
                  <a:schemeClr val="accent4"/>
                </a:solidFill>
                <a:latin typeface="Arial Black" pitchFamily="34" charset="0"/>
                <a:cs typeface="Angsana New" pitchFamily="18" charset="-34"/>
              </a:rPr>
              <a:t>К</a:t>
            </a:r>
            <a:r>
              <a:rPr lang="ru-RU" sz="63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ла</a:t>
            </a:r>
            <a:r>
              <a:rPr lang="ru-RU" sz="6300" i="1" dirty="0" smtClean="0">
                <a:solidFill>
                  <a:schemeClr val="accent4"/>
                </a:solidFill>
                <a:latin typeface="Arial Black" pitchFamily="34" charset="0"/>
                <a:cs typeface="Angsana New" pitchFamily="18" charset="-34"/>
              </a:rPr>
              <a:t>сс</a:t>
            </a:r>
            <a:r>
              <a:rPr lang="ru-RU" sz="63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ная р</a:t>
            </a:r>
            <a:r>
              <a:rPr lang="ru-RU" sz="6300" i="1" dirty="0" smtClean="0">
                <a:solidFill>
                  <a:schemeClr val="accent4"/>
                </a:solidFill>
                <a:latin typeface="Arial Black" pitchFamily="34" charset="0"/>
                <a:cs typeface="Angsana New" pitchFamily="18" charset="-34"/>
              </a:rPr>
              <a:t>а</a:t>
            </a:r>
            <a:r>
              <a:rPr lang="ru-RU" sz="63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бота.</a:t>
            </a:r>
          </a:p>
          <a:p>
            <a:pPr marL="45720" indent="0">
              <a:buNone/>
            </a:pPr>
            <a:endParaRPr lang="ru-RU" sz="6300" i="1" dirty="0" smtClean="0">
              <a:solidFill>
                <a:schemeClr val="bg1"/>
              </a:solidFill>
              <a:latin typeface="Arial Black" pitchFamily="34" charset="0"/>
              <a:cs typeface="Angsana New" pitchFamily="18" charset="-34"/>
            </a:endParaRPr>
          </a:p>
          <a:p>
            <a:pPr marL="45720" indent="0">
              <a:buNone/>
            </a:pPr>
            <a:r>
              <a:rPr lang="ru-RU" sz="6300" i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Angsana New" pitchFamily="18" charset="-34"/>
              </a:rPr>
              <a:t>28  36  7  92  33  6  70  21 </a:t>
            </a:r>
          </a:p>
          <a:p>
            <a:pPr marL="45720" indent="0">
              <a:buNone/>
            </a:pPr>
            <a:r>
              <a:rPr lang="ru-RU" sz="48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  </a:t>
            </a:r>
          </a:p>
          <a:p>
            <a:pPr marL="45720" indent="0">
              <a:buNone/>
            </a:pPr>
            <a:r>
              <a:rPr lang="ru-RU" sz="40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 </a:t>
            </a:r>
          </a:p>
          <a:p>
            <a:pPr marL="45720" indent="0">
              <a:buNone/>
            </a:pPr>
            <a:endParaRPr lang="ru-RU" sz="4000" i="1" dirty="0" smtClean="0">
              <a:solidFill>
                <a:schemeClr val="bg1"/>
              </a:solidFill>
              <a:latin typeface="Arial Black" pitchFamily="34" charset="0"/>
              <a:cs typeface="Angsana New" pitchFamily="18" charset="-34"/>
            </a:endParaRPr>
          </a:p>
          <a:p>
            <a:pPr marL="45720" indent="0">
              <a:buNone/>
            </a:pPr>
            <a:r>
              <a:rPr lang="ru-RU" sz="4000" i="1" dirty="0" smtClean="0">
                <a:solidFill>
                  <a:schemeClr val="bg1"/>
                </a:solidFill>
                <a:latin typeface="Arial Black" pitchFamily="34" charset="0"/>
                <a:cs typeface="Angsana New" pitchFamily="18" charset="-34"/>
              </a:rPr>
              <a:t>  </a:t>
            </a:r>
            <a:endParaRPr lang="ru-RU" sz="4000" i="1" dirty="0">
              <a:solidFill>
                <a:schemeClr val="bg1"/>
              </a:solidFill>
              <a:latin typeface="Arial Black" pitchFamily="34" charset="0"/>
              <a:cs typeface="Angsana New" pitchFamily="18" charset="-34"/>
            </a:endParaRPr>
          </a:p>
        </p:txBody>
      </p:sp>
      <p:pic>
        <p:nvPicPr>
          <p:cNvPr id="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0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679" y="639584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780" y="5029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643585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39584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37230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915" y="641392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0" y="63813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0" y="537321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10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42900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1" y="256490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2" y="167453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693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035" y="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946" y="2391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137" y="3318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068" y="3318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4154" y="104499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971" y="220486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0928" y="335699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971" y="450912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7111" y="5510091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703" y="3318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854" y="3750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2843808" y="3501008"/>
            <a:ext cx="10081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 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627784" y="3501008"/>
            <a:ext cx="10081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 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699792" y="4077072"/>
            <a:ext cx="10081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 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76056" y="3573016"/>
            <a:ext cx="16561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 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076056" y="4077072"/>
            <a:ext cx="172819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 </a:t>
            </a:r>
            <a:endParaRPr lang="ru-RU" sz="3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4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Рисунок 35" descr="C:\Users\User\Pictures\Рисунок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539552" y="476672"/>
            <a:ext cx="8136904" cy="59046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2101" y="69269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Вычислите.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67544" y="2132856"/>
            <a:ext cx="7088832" cy="34747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3600" b="1" dirty="0">
                <a:solidFill>
                  <a:schemeClr val="bg1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  </a:t>
            </a:r>
            <a:r>
              <a:rPr lang="ru-RU" sz="4700" b="1" dirty="0" smtClean="0">
                <a:solidFill>
                  <a:schemeClr val="bg1"/>
                </a:solidFill>
              </a:rPr>
              <a:t>58 – 7 =                   80 + 5 =               </a:t>
            </a:r>
          </a:p>
          <a:p>
            <a:pPr>
              <a:buNone/>
            </a:pPr>
            <a:r>
              <a:rPr lang="ru-RU" sz="4700" b="1" dirty="0"/>
              <a:t> </a:t>
            </a:r>
            <a:r>
              <a:rPr lang="ru-RU" sz="4700" b="1" dirty="0" smtClean="0"/>
              <a:t>  </a:t>
            </a:r>
          </a:p>
          <a:p>
            <a:pPr>
              <a:buNone/>
            </a:pPr>
            <a:r>
              <a:rPr lang="ru-RU" sz="4700" b="1" dirty="0" smtClean="0">
                <a:solidFill>
                  <a:schemeClr val="bg1"/>
                </a:solidFill>
              </a:rPr>
              <a:t>  43 – 21 =                  34 + 45 =</a:t>
            </a:r>
          </a:p>
          <a:p>
            <a:pPr>
              <a:buNone/>
            </a:pPr>
            <a:endParaRPr lang="ru-RU" sz="3600" b="1" dirty="0"/>
          </a:p>
          <a:p>
            <a:pPr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</a:t>
            </a:r>
            <a:endParaRPr lang="ru-RU" sz="4700" dirty="0"/>
          </a:p>
          <a:p>
            <a:pPr>
              <a:buNone/>
            </a:pPr>
            <a:r>
              <a:rPr lang="ru-RU" sz="4700" dirty="0" smtClean="0"/>
              <a:t>   </a:t>
            </a:r>
            <a:endParaRPr lang="ru-RU" sz="4700" dirty="0"/>
          </a:p>
        </p:txBody>
      </p:sp>
      <p:sp>
        <p:nvSpPr>
          <p:cNvPr id="16" name="TextBox 15"/>
          <p:cNvSpPr txBox="1"/>
          <p:nvPr/>
        </p:nvSpPr>
        <p:spPr>
          <a:xfrm>
            <a:off x="2843808" y="2348880"/>
            <a:ext cx="10081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 51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82153" y="3431288"/>
            <a:ext cx="8640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22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20272" y="2311802"/>
            <a:ext cx="7920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85</a:t>
            </a:r>
            <a:endParaRPr lang="ru-RU" sz="33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36296" y="3435912"/>
            <a:ext cx="93610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</a:rPr>
              <a:t>79</a:t>
            </a:r>
            <a:endParaRPr lang="ru-RU" sz="3300" b="1" dirty="0">
              <a:solidFill>
                <a:schemeClr val="bg1"/>
              </a:solidFill>
            </a:endParaRPr>
          </a:p>
        </p:txBody>
      </p:sp>
      <p:pic>
        <p:nvPicPr>
          <p:cNvPr id="3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" y="105908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073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222" y="63813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40388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79" y="632843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618" y="63541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7716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435" y="105908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9" y="2394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-1050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473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394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256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425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316" y="642801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0" y="356397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0" y="508518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433" y="501317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434" y="374072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435" y="232428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" y="225851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1691680" y="328498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3608" y="48691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475656" y="48691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979712" y="48691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580112" y="32129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868144" y="40050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69" grpId="0"/>
      <p:bldP spid="69" grpId="1"/>
      <p:bldP spid="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 descr="C:\Users\User\Pictures\Рисунок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539552" y="476672"/>
            <a:ext cx="8136904" cy="59046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43608" y="4293096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563888" y="4797152"/>
            <a:ext cx="0" cy="144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3203848" y="4293096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7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9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805665"/>
              </p:ext>
            </p:extLst>
          </p:nvPr>
        </p:nvGraphicFramePr>
        <p:xfrm>
          <a:off x="1043608" y="2420888"/>
          <a:ext cx="1248364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06034"/>
                <a:gridCol w="258254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3203848" y="2420888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2</a:t>
                      </a:r>
                      <a:endParaRPr lang="ru-RU" sz="20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2</a:t>
                      </a:r>
                      <a:endParaRPr lang="ru-RU" sz="20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0" name="Прямая соединительная линия 29"/>
          <p:cNvCxnSpPr/>
          <p:nvPr/>
        </p:nvCxnSpPr>
        <p:spPr>
          <a:xfrm>
            <a:off x="3563888" y="5229200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403648" y="335699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63888" y="335699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403648" y="5229200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403648" y="4797152"/>
            <a:ext cx="0" cy="144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331640" y="4869160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Заголовок 96"/>
          <p:cNvSpPr>
            <a:spLocks noGrp="1"/>
          </p:cNvSpPr>
          <p:nvPr>
            <p:ph type="title"/>
          </p:nvPr>
        </p:nvSpPr>
        <p:spPr>
          <a:xfrm>
            <a:off x="1281681" y="69269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Чем отличается моя запись от вашей?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3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9" y="2397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549" y="64228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388481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87" y="64228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8" y="638089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0764" y="638773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189" y="1424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4" y="390485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2283" y="515719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9" y="515719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44247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38" y="639844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4228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2" y="124314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5" y="249341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660" y="124314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01" y="242088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01" y="371703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886" y="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471" y="2258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770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089" y="2258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24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86" y="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Прямая соединительная линия 73"/>
          <p:cNvCxnSpPr/>
          <p:nvPr/>
        </p:nvCxnSpPr>
        <p:spPr>
          <a:xfrm>
            <a:off x="1259632" y="2996952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419872" y="2996952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1259632" y="4869160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1403648" y="4725144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3563888" y="4725144"/>
            <a:ext cx="0" cy="21602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3419872" y="4869160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3563888" y="4725144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C:\Users\User\Pictures\Рисунок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539552" y="476672"/>
            <a:ext cx="8136904" cy="59046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2" y="234684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652" y="-900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155" y="640533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793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44030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10" y="630932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5" y="63813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4069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38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967" y="125341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898" y="251335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4155" y="3828231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629" y="511589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42814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067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154" y="2254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" y="371503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7" y="51382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" y="112474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103" y="2419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393" y="4857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971600" y="836712"/>
            <a:ext cx="69127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Сложение и вычитание двузначных чисел в столбик.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 descr="C:\Users\User\Pictures\Рисунок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518218" y="483825"/>
            <a:ext cx="8136904" cy="59046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43608" y="4293096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563888" y="4797152"/>
            <a:ext cx="0" cy="144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3203848" y="4293096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805665"/>
              </p:ext>
            </p:extLst>
          </p:nvPr>
        </p:nvGraphicFramePr>
        <p:xfrm>
          <a:off x="1043608" y="2420888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  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3203848" y="2420888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5436096" y="4293096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5436096" y="2420888"/>
          <a:ext cx="1368152" cy="1558121"/>
        </p:xfrm>
        <a:graphic>
          <a:graphicData uri="http://schemas.openxmlformats.org/drawingml/2006/table">
            <a:tbl>
              <a:tblPr/>
              <a:tblGrid>
                <a:gridCol w="342038"/>
                <a:gridCol w="342038"/>
                <a:gridCol w="342038"/>
                <a:gridCol w="342038"/>
              </a:tblGrid>
              <a:tr h="21304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6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0" name="Прямая соединительная линия 29"/>
          <p:cNvCxnSpPr/>
          <p:nvPr/>
        </p:nvCxnSpPr>
        <p:spPr>
          <a:xfrm>
            <a:off x="3563888" y="5229200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796136" y="5229200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403648" y="335699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63888" y="335699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796136" y="335699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403648" y="5229200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796136" y="4797152"/>
            <a:ext cx="0" cy="144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403648" y="4797152"/>
            <a:ext cx="0" cy="144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724128" y="4869160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491880" y="4869160"/>
            <a:ext cx="1565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331640" y="4869160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Заголовок 96"/>
          <p:cNvSpPr>
            <a:spLocks noGrp="1"/>
          </p:cNvSpPr>
          <p:nvPr>
            <p:ph type="title"/>
          </p:nvPr>
        </p:nvSpPr>
        <p:spPr>
          <a:xfrm>
            <a:off x="1281681" y="69269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Решите выражения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9" y="2397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549" y="64228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388481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87" y="64228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8" y="6380899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0764" y="638773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189" y="1424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4" y="390485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2283" y="515719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9" y="515719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44247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38" y="639844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42282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2" y="124314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5" y="249341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660" y="124314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01" y="242088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001" y="371703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886" y="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471" y="2258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7707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089" y="2258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243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86" y="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2" name="Прямая соединительная линия 71"/>
          <p:cNvCxnSpPr/>
          <p:nvPr/>
        </p:nvCxnSpPr>
        <p:spPr>
          <a:xfrm>
            <a:off x="1259632" y="2996952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419872" y="2996952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5652120" y="2996952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259632" y="4869160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419872" y="4869160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652120" y="4869160"/>
            <a:ext cx="28803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1403648" y="4725144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3563888" y="4725144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5796136" y="4725144"/>
            <a:ext cx="0" cy="2880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1331640" y="3356992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 1   5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563888" y="3356992"/>
            <a:ext cx="864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3   1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5796136" y="3356992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5   3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1403648" y="5229200"/>
            <a:ext cx="936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8   8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3563888" y="5229200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3635896" y="5229200"/>
            <a:ext cx="660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8   9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5796136" y="5229200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5   6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7" grpId="0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User\Pictures\Рисунок1.jpg"/>
          <p:cNvPicPr>
            <a:picLocks noGrp="1"/>
          </p:cNvPicPr>
          <p:nvPr>
            <p:ph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683568" y="332656"/>
            <a:ext cx="7560841" cy="61926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218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1663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94116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494116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41277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619672" y="2420888"/>
            <a:ext cx="75175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 smtClean="0">
                <a:ln w="1905"/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Я</a:t>
            </a:r>
            <a:endParaRPr lang="ru-RU" sz="6600" b="1" dirty="0">
              <a:ln w="1905"/>
              <a:solidFill>
                <a:srgbClr val="92D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2195736" y="1772816"/>
            <a:ext cx="1512168" cy="12830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195736" y="2996952"/>
            <a:ext cx="2016224" cy="588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195736" y="3068960"/>
            <a:ext cx="1728192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707904" y="1268760"/>
            <a:ext cx="234012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узнал</a:t>
            </a:r>
            <a:endParaRPr lang="ru-RU" sz="6600" b="1" dirty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211960" y="2708920"/>
            <a:ext cx="35850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ЗАПОМНИЛ</a:t>
            </a:r>
            <a:endParaRPr lang="ru-RU" sz="4400" b="1" dirty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51920" y="3789040"/>
            <a:ext cx="20794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СМОГ</a:t>
            </a:r>
            <a:endParaRPr lang="ru-RU" sz="4800" b="1" dirty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User\Pictures\Рисунок1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0" t="4133" r="4186" b="3052"/>
          <a:stretch/>
        </p:blipFill>
        <p:spPr bwMode="auto">
          <a:xfrm>
            <a:off x="539552" y="476672"/>
            <a:ext cx="8136904" cy="59046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537741" y="732831"/>
            <a:ext cx="6512511" cy="1143000"/>
          </a:xfrm>
        </p:spPr>
        <p:txBody>
          <a:bodyPr/>
          <a:lstStyle/>
          <a:p>
            <a:pPr lvl="0" algn="ctr">
              <a:buNone/>
            </a:pPr>
            <a:r>
              <a:rPr lang="ru-RU" sz="4800" b="0" dirty="0" smtClean="0"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Источники:</a:t>
            </a:r>
            <a:r>
              <a:rPr lang="ru-RU" sz="3200" b="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200" b="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0554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388" y="6411341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108" y="6451895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78" y="537321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79" y="635691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46" y="16138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4" y="108627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456" y="61636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474" y="5425000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4201" y="108627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sne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659" y="6419582"/>
            <a:ext cx="379845" cy="436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3608" y="2350475"/>
            <a:ext cx="7200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Образовательная система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Школа 2100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Т.Е.Демидова, С.А.Козлова, А.П.Тонких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Моя математика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класс Методические рекомендации для учителя.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Образовательная система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Школа 2100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Т.Е.Демидова, С.А.Козлова, А.П.Тонких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Моя математика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класс  Учебник 2 часть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http://didaktor.ru/kak-vypolnit-priyom-sorbonka/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15567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</TotalTime>
  <Words>196</Words>
  <Application>Microsoft Office PowerPoint</Application>
  <PresentationFormat>Экран (4:3)</PresentationFormat>
  <Paragraphs>250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Воздушный поток</vt:lpstr>
      <vt:lpstr>1_Воздушный поток</vt:lpstr>
      <vt:lpstr>Учитель Богданова Г.А</vt:lpstr>
      <vt:lpstr>Презентация PowerPoint</vt:lpstr>
      <vt:lpstr>Вычислите.</vt:lpstr>
      <vt:lpstr>Чем отличается моя запись от вашей?</vt:lpstr>
      <vt:lpstr>Презентация PowerPoint</vt:lpstr>
      <vt:lpstr>Решите выражения</vt:lpstr>
      <vt:lpstr>Презентация PowerPoint</vt:lpstr>
      <vt:lpstr>Источники: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Дмитрий</cp:lastModifiedBy>
  <cp:revision>71</cp:revision>
  <dcterms:created xsi:type="dcterms:W3CDTF">2011-11-28T13:49:21Z</dcterms:created>
  <dcterms:modified xsi:type="dcterms:W3CDTF">2012-12-07T12:51:05Z</dcterms:modified>
</cp:coreProperties>
</file>