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465" r:id="rId2"/>
    <p:sldId id="464" r:id="rId3"/>
    <p:sldId id="401" r:id="rId4"/>
    <p:sldId id="451" r:id="rId5"/>
    <p:sldId id="309" r:id="rId6"/>
    <p:sldId id="460" r:id="rId7"/>
    <p:sldId id="471" r:id="rId8"/>
    <p:sldId id="472" r:id="rId9"/>
    <p:sldId id="459" r:id="rId10"/>
    <p:sldId id="466" r:id="rId11"/>
    <p:sldId id="470" r:id="rId12"/>
    <p:sldId id="441" r:id="rId13"/>
    <p:sldId id="467" r:id="rId14"/>
    <p:sldId id="313" r:id="rId15"/>
    <p:sldId id="429" r:id="rId16"/>
    <p:sldId id="447"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00"/>
    <a:srgbClr val="002060"/>
    <a:srgbClr val="EAEAEA"/>
    <a:srgbClr val="DDDDDD"/>
    <a:srgbClr val="C0C0C0"/>
    <a:srgbClr val="A5002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8" autoAdjust="0"/>
    <p:restoredTop sz="81818" autoAdjust="0"/>
  </p:normalViewPr>
  <p:slideViewPr>
    <p:cSldViewPr>
      <p:cViewPr varScale="1">
        <p:scale>
          <a:sx n="50" d="100"/>
          <a:sy n="50" d="100"/>
        </p:scale>
        <p:origin x="-12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4BFE7FD-62EB-43F8-8BDF-973187F92DEC}" type="datetimeFigureOut">
              <a:rPr lang="ru-RU"/>
              <a:pPr>
                <a:defRPr/>
              </a:pPr>
              <a:t>17.02.2014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D334D9D-6345-4DC4-917A-6D7AAE289D20}" type="slidenum">
              <a:rPr lang="ru-RU"/>
              <a:pPr>
                <a:defRPr/>
              </a:pPr>
              <a:t>‹#›</a:t>
            </a:fld>
            <a:endParaRPr lang="ru-RU"/>
          </a:p>
        </p:txBody>
      </p:sp>
    </p:spTree>
    <p:extLst>
      <p:ext uri="{BB962C8B-B14F-4D97-AF65-F5344CB8AC3E}">
        <p14:creationId xmlns:p14="http://schemas.microsoft.com/office/powerpoint/2010/main" val="1439055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 </a:t>
            </a:r>
            <a:r>
              <a:rPr lang="sq-AL" smtClean="0"/>
              <a:t>http://img1.liveinternet.ru/images/attach/c/1//56/619/56619783_IMG_0001.jpg</a:t>
            </a: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AF69F0-5E4A-48C9-94FB-2D6118F82426}" type="slidenum">
              <a:rPr lang="ru-RU"/>
              <a:pPr fontAlgn="base">
                <a:spcBef>
                  <a:spcPct val="0"/>
                </a:spcBef>
                <a:spcAft>
                  <a:spcPct val="0"/>
                </a:spcAft>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Церковь Христа- Пантократора </a:t>
            </a:r>
            <a:r>
              <a:rPr lang="sq-AL" smtClean="0"/>
              <a:t>http://100dorog.ru/upload/contents/678/Church_of_Christ_Pantocrato.jpg</a:t>
            </a:r>
            <a:endParaRPr lang="ru-RU" smtClean="0"/>
          </a:p>
        </p:txBody>
      </p:sp>
      <p:sp>
        <p:nvSpPr>
          <p:cNvPr id="3379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562CCF-46C2-4616-A9A4-53CE53495923}" type="slidenum">
              <a:rPr lang="ru-RU"/>
              <a:pPr fontAlgn="base">
                <a:spcBef>
                  <a:spcPct val="0"/>
                </a:spcBef>
                <a:spcAft>
                  <a:spcPct val="0"/>
                </a:spcAft>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рисунков - </a:t>
            </a:r>
            <a:r>
              <a:rPr lang="sq-AL" smtClean="0"/>
              <a:t>http://mirasky.h1.ru/byzarh/hram.htm</a:t>
            </a:r>
            <a:endParaRPr lang="ru-RU" smtClean="0"/>
          </a:p>
          <a:p>
            <a:pPr>
              <a:spcBef>
                <a:spcPct val="0"/>
              </a:spcBef>
            </a:pPr>
            <a:r>
              <a:rPr lang="ru-RU" smtClean="0"/>
              <a:t>Кнопка – возврат на слайд №10</a:t>
            </a:r>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47788D-A003-4F59-A07D-735919AC034D}" type="slidenum">
              <a:rPr lang="ru-RU"/>
              <a:pPr fontAlgn="base">
                <a:spcBef>
                  <a:spcPct val="0"/>
                </a:spcBef>
                <a:spcAft>
                  <a:spcPct val="0"/>
                </a:spcAft>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bwMode="auto">
          <a:noFill/>
          <a:ln>
            <a:solidFill>
              <a:srgbClr val="000000"/>
            </a:solidFill>
            <a:miter lim="800000"/>
            <a:headEnd/>
            <a:tailEnd/>
          </a:ln>
        </p:spPr>
      </p:sp>
      <p:sp>
        <p:nvSpPr>
          <p:cNvPr id="3789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Адреса рисунков</a:t>
            </a:r>
          </a:p>
          <a:p>
            <a:pPr>
              <a:spcBef>
                <a:spcPct val="0"/>
              </a:spcBef>
            </a:pPr>
            <a:r>
              <a:rPr lang="ru-RU" smtClean="0"/>
              <a:t>Икона - </a:t>
            </a:r>
            <a:r>
              <a:rPr lang="sq-AL" smtClean="0"/>
              <a:t>http://upload.wikimedia.org/wikipedia/commons/thumb/0/0a/Vladimirskaya.jpg/401px-Vladimirskaya.jpg</a:t>
            </a:r>
            <a:endParaRPr lang="ru-RU" smtClean="0"/>
          </a:p>
          <a:p>
            <a:pPr>
              <a:spcBef>
                <a:spcPct val="0"/>
              </a:spcBef>
            </a:pPr>
            <a:r>
              <a:rPr lang="ru-RU" smtClean="0"/>
              <a:t>Фреска - </a:t>
            </a:r>
            <a:r>
              <a:rPr lang="sq-AL" smtClean="0"/>
              <a:t>http://upload.wikimedia.org/wikipedia/commons/3/31/Ferapontov.jpg</a:t>
            </a:r>
            <a:endParaRPr lang="ru-RU" smtClean="0"/>
          </a:p>
          <a:p>
            <a:pPr>
              <a:spcBef>
                <a:spcPct val="0"/>
              </a:spcBef>
            </a:pPr>
            <a:r>
              <a:rPr lang="ru-RU" smtClean="0"/>
              <a:t>Мозаика - </a:t>
            </a:r>
            <a:r>
              <a:rPr lang="sq-AL" smtClean="0"/>
              <a:t>http://upload.wikimedia.org/wikipedia/commons/thumb/a/a2/Christ_Pantocrator_Deesis_mosaic_Hagia_Sophia.jpg/472px-Christ_Pantocrator_Deesis_mosaic_Hagia_Sophia.jpg</a:t>
            </a:r>
            <a:endParaRPr lang="ru-RU" smtClean="0"/>
          </a:p>
          <a:p>
            <a:pPr>
              <a:spcBef>
                <a:spcPct val="0"/>
              </a:spcBef>
            </a:pPr>
            <a:r>
              <a:rPr lang="ru-RU" smtClean="0"/>
              <a:t>Декоративное искусство - </a:t>
            </a:r>
            <a:r>
              <a:rPr lang="sq-AL" smtClean="0"/>
              <a:t>http://upload.wikimedia.org/wikipedia/commons/e/e3/Vasiliy_and_Sophia_%28sakkos_of_Photius%29.jpg</a:t>
            </a:r>
            <a:endParaRPr lang="ru-RU" smtClean="0"/>
          </a:p>
        </p:txBody>
      </p:sp>
      <p:sp>
        <p:nvSpPr>
          <p:cNvPr id="3789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784362-E217-4770-9DC7-9DFE70920933}" type="slidenum">
              <a:rPr lang="ru-RU"/>
              <a:pPr fontAlgn="base">
                <a:spcBef>
                  <a:spcPct val="0"/>
                </a:spcBef>
                <a:spcAft>
                  <a:spcPct val="0"/>
                </a:spcAft>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bwMode="auto">
          <a:noFill/>
          <a:ln>
            <a:solidFill>
              <a:srgbClr val="000000"/>
            </a:solidFill>
            <a:miter lim="800000"/>
            <a:headEnd/>
            <a:tailEnd/>
          </a:ln>
        </p:spPr>
      </p:sp>
      <p:sp>
        <p:nvSpPr>
          <p:cNvPr id="3993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a:t>
            </a:r>
          </a:p>
          <a:p>
            <a:pPr>
              <a:spcBef>
                <a:spcPct val="0"/>
              </a:spcBef>
            </a:pPr>
            <a:r>
              <a:rPr lang="ru-RU" smtClean="0"/>
              <a:t>Христос-Пантократор - </a:t>
            </a:r>
            <a:r>
              <a:rPr lang="sq-AL" smtClean="0"/>
              <a:t>http://upload.wikimedia.org/wikipedia/commons/thumb/4/4a/Spas_vsederzhitel_sinay.jpg/310px-Spas_vsederzhitel_sinay.jpg</a:t>
            </a:r>
            <a:r>
              <a:rPr lang="ru-RU" smtClean="0"/>
              <a:t> </a:t>
            </a:r>
          </a:p>
          <a:p>
            <a:pPr>
              <a:spcBef>
                <a:spcPct val="0"/>
              </a:spcBef>
            </a:pPr>
            <a:r>
              <a:rPr lang="ru-RU" smtClean="0"/>
              <a:t>Ангел Златые власы - </a:t>
            </a:r>
            <a:r>
              <a:rPr lang="sq-AL" smtClean="0"/>
              <a:t>http://upload.wikimedia.org/wikipedia/commons/thumb/3/32/%D0%90%D1%80%D1%85%D0%B0%D0%BD%D0%B3%D0%B5%D0%BB_%D0%93%D0%B0%D0%B2%D1%80%D0%B8%D0%B8%D0%BB_%28%D0%90%D0%BD%D0%B3%D0%B5%D0%BB_%D0%97%D0%BB%D0%B0%D1%82%D1%8B%D0%B5_%D0%92%D0%BB%D0%B0%D1%81%D1%8B%292.jpg/462px-%D0%90%D1%80%D1%85%D0%B0%D0%BD%D0%B3%D0%B5%D0%BB_%D0%93%D0%B0%D0%B2%D1%80%D0%B8%D0%B8%D0%BB_%28%D0%90%D0%BD%D0%B3%D0%B5%D0%BB_%D0%97%D0%BB%D0%B0%D1%82%D1%8B%D0%B5_%D0%92%D0%BB%D0%B0%D1%81%D1%8B%292.jpg</a:t>
            </a:r>
            <a:r>
              <a:rPr lang="ru-RU" smtClean="0"/>
              <a:t> </a:t>
            </a:r>
          </a:p>
        </p:txBody>
      </p:sp>
      <p:sp>
        <p:nvSpPr>
          <p:cNvPr id="3993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BBF870-06EC-4F21-94D1-3F09561E7313}" type="slidenum">
              <a:rPr lang="ru-RU"/>
              <a:pPr fontAlgn="base">
                <a:spcBef>
                  <a:spcPct val="0"/>
                </a:spcBef>
                <a:spcAft>
                  <a:spcPct val="0"/>
                </a:spcAft>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Образ слайда 1"/>
          <p:cNvSpPr>
            <a:spLocks noGrp="1" noRot="1" noChangeAspect="1"/>
          </p:cNvSpPr>
          <p:nvPr>
            <p:ph type="sldImg"/>
          </p:nvPr>
        </p:nvSpPr>
        <p:spPr bwMode="auto">
          <a:noFill/>
          <a:ln>
            <a:solidFill>
              <a:srgbClr val="000000"/>
            </a:solidFill>
            <a:miter lim="800000"/>
            <a:headEnd/>
            <a:tailEnd/>
          </a:ln>
        </p:spPr>
      </p:sp>
      <p:sp>
        <p:nvSpPr>
          <p:cNvPr id="419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19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487B32-BD65-4FF1-890E-BDDE38770F3F}" type="slidenum">
              <a:rPr lang="ru-RU"/>
              <a:pPr fontAlgn="base">
                <a:spcBef>
                  <a:spcPct val="0"/>
                </a:spcBef>
                <a:spcAft>
                  <a:spcPct val="0"/>
                </a:spcAft>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Образ слайда 1"/>
          <p:cNvSpPr>
            <a:spLocks noGrp="1" noRot="1" noChangeAspect="1"/>
          </p:cNvSpPr>
          <p:nvPr>
            <p:ph type="sldImg"/>
          </p:nvPr>
        </p:nvSpPr>
        <p:spPr bwMode="auto">
          <a:noFill/>
          <a:ln>
            <a:solidFill>
              <a:srgbClr val="000000"/>
            </a:solidFill>
            <a:miter lim="800000"/>
            <a:headEnd/>
            <a:tailEnd/>
          </a:ln>
        </p:spPr>
      </p:sp>
      <p:sp>
        <p:nvSpPr>
          <p:cNvPr id="4403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вопросу выводит на слайд документ, щелчок по документу выводит на слайд вопрос</a:t>
            </a:r>
          </a:p>
        </p:txBody>
      </p:sp>
      <p:sp>
        <p:nvSpPr>
          <p:cNvPr id="4403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9CA142-45A6-492A-96BD-33BC443E4503}" type="slidenum">
              <a:rPr lang="ru-RU"/>
              <a:pPr fontAlgn="base">
                <a:spcBef>
                  <a:spcPct val="0"/>
                </a:spcBef>
                <a:spcAft>
                  <a:spcPct val="0"/>
                </a:spcAft>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Образ слайда 1"/>
          <p:cNvSpPr>
            <a:spLocks noGrp="1" noRot="1" noChangeAspect="1"/>
          </p:cNvSpPr>
          <p:nvPr>
            <p:ph type="sldImg"/>
          </p:nvPr>
        </p:nvSpPr>
        <p:spPr bwMode="auto">
          <a:noFill/>
          <a:ln>
            <a:solidFill>
              <a:srgbClr val="000000"/>
            </a:solidFill>
            <a:miter lim="800000"/>
            <a:headEnd/>
            <a:tailEnd/>
          </a:ln>
        </p:spPr>
      </p:sp>
      <p:sp>
        <p:nvSpPr>
          <p:cNvPr id="4608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Выполнение задания в режиме просмотра возможно при использовании встроенных средств </a:t>
            </a:r>
            <a:r>
              <a:rPr lang="en-US" smtClean="0"/>
              <a:t>Microsoft PPT</a:t>
            </a:r>
            <a:r>
              <a:rPr lang="ru-RU" smtClean="0"/>
              <a:t> (инструмент «ПЕРО»)</a:t>
            </a:r>
          </a:p>
          <a:p>
            <a:pPr>
              <a:spcBef>
                <a:spcPct val="0"/>
              </a:spcBef>
            </a:pPr>
            <a:endParaRPr lang="ru-RU" smtClean="0"/>
          </a:p>
        </p:txBody>
      </p:sp>
      <p:sp>
        <p:nvSpPr>
          <p:cNvPr id="4608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25864D-37DD-49E1-A2D9-5E62FC580531}" type="slidenum">
              <a:rPr lang="ru-RU"/>
              <a:pPr fontAlgn="base">
                <a:spcBef>
                  <a:spcPct val="0"/>
                </a:spcBef>
                <a:spcAft>
                  <a:spcPct val="0"/>
                </a:spcAft>
              </a:pPr>
              <a:t>16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документу выводит на слайд увеличенную копию документа. Щелчок по увеличенному документу сворачивает его. Смена вопросов происходит  по щелчку на тексте вопроса. Переход на следующий слайд – щелчок за пределами текстовых блоков</a:t>
            </a:r>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158013-0BB8-407A-A872-7DE8A5B50080}" type="slidenum">
              <a:rPr lang="ru-RU"/>
              <a:pPr fontAlgn="base">
                <a:spcBef>
                  <a:spcPct val="0"/>
                </a:spcBef>
                <a:spcAft>
                  <a:spcPct val="0"/>
                </a:spcAft>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bwMode="auto">
          <a:noFill/>
          <a:ln>
            <a:solidFill>
              <a:srgbClr val="000000"/>
            </a:solidFill>
            <a:miter lim="800000"/>
            <a:headEnd/>
            <a:tailEnd/>
          </a:ln>
        </p:spPr>
      </p:sp>
      <p:sp>
        <p:nvSpPr>
          <p:cNvPr id="194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Вопрос исчезает, возникает авторская формулировка проблемной ситуации</a:t>
            </a:r>
          </a:p>
          <a:p>
            <a:pPr>
              <a:spcBef>
                <a:spcPct val="0"/>
              </a:spcBef>
            </a:pPr>
            <a:endParaRPr lang="ru-RU" smtClean="0"/>
          </a:p>
        </p:txBody>
      </p:sp>
      <p:sp>
        <p:nvSpPr>
          <p:cNvPr id="194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E9B569-D1BD-4166-B40D-A96CD2A1FF08}" type="slidenum">
              <a:rPr lang="ru-RU"/>
              <a:pPr fontAlgn="base">
                <a:spcBef>
                  <a:spcPct val="0"/>
                </a:spcBef>
                <a:spcAft>
                  <a:spcPct val="0"/>
                </a:spcAft>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поставлена на щелчок. Происходит выцветание задания и появление таблицы. Заполнение таблицы в режиме просмотра происходит при использовании встроенных средств </a:t>
            </a:r>
            <a:r>
              <a:rPr lang="en-US" smtClean="0"/>
              <a:t>Microsoft PPT</a:t>
            </a: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BAB4E0-8A9E-4C71-BD3B-323E675773DF}" type="slidenum">
              <a:rPr lang="ru-RU"/>
              <a:pPr fontAlgn="base">
                <a:spcBef>
                  <a:spcPct val="0"/>
                </a:spcBef>
                <a:spcAft>
                  <a:spcPct val="0"/>
                </a:spcAft>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bwMode="auto">
          <a:noFill/>
          <a:ln>
            <a:solidFill>
              <a:srgbClr val="000000"/>
            </a:solidFill>
            <a:miter lim="800000"/>
            <a:headEnd/>
            <a:tailEnd/>
          </a:ln>
        </p:spPr>
      </p:sp>
      <p:sp>
        <p:nvSpPr>
          <p:cNvPr id="23554"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3555"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B6B96F5-52C9-4765-BD6B-CC7BA205E000}" type="slidenum">
              <a:rPr lang="ru-RU"/>
              <a:pPr fontAlgn="base">
                <a:spcBef>
                  <a:spcPct val="0"/>
                </a:spcBef>
                <a:spcAft>
                  <a:spcPct val="0"/>
                </a:spcAft>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bwMode="auto">
          <a:noFill/>
          <a:ln>
            <a:solidFill>
              <a:srgbClr val="000000"/>
            </a:solidFill>
            <a:miter lim="800000"/>
            <a:headEnd/>
            <a:tailEnd/>
          </a:ln>
        </p:spPr>
      </p:sp>
      <p:sp>
        <p:nvSpPr>
          <p:cNvPr id="2560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Анимация построена на триггерах. Щелчок по кружку выводит и убирает имя князя</a:t>
            </a:r>
          </a:p>
        </p:txBody>
      </p:sp>
      <p:sp>
        <p:nvSpPr>
          <p:cNvPr id="256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0E7155-05CF-411E-9BC4-E785BACD7BE8}" type="slidenum">
              <a:rPr lang="ru-RU"/>
              <a:pPr fontAlgn="base">
                <a:spcBef>
                  <a:spcPct val="0"/>
                </a:spcBef>
                <a:spcAft>
                  <a:spcPct val="0"/>
                </a:spcAft>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bwMode="auto">
          <a:noFill/>
          <a:ln>
            <a:solidFill>
              <a:srgbClr val="000000"/>
            </a:solidFill>
            <a:miter lim="800000"/>
            <a:headEnd/>
            <a:tailEnd/>
          </a:ln>
        </p:spPr>
      </p:sp>
      <p:sp>
        <p:nvSpPr>
          <p:cNvPr id="2765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В верхнюю строчку таблицы вносится жанр литературного произведения</a:t>
            </a:r>
          </a:p>
          <a:p>
            <a:pPr>
              <a:spcBef>
                <a:spcPct val="0"/>
              </a:spcBef>
            </a:pPr>
            <a:r>
              <a:rPr lang="ru-RU" smtClean="0"/>
              <a:t>Адреса рисунков</a:t>
            </a:r>
          </a:p>
          <a:p>
            <a:pPr>
              <a:spcBef>
                <a:spcPct val="0"/>
              </a:spcBef>
            </a:pPr>
            <a:r>
              <a:rPr lang="ru-RU" smtClean="0"/>
              <a:t>Владимир Мономах – </a:t>
            </a:r>
            <a:r>
              <a:rPr lang="sq-AL" smtClean="0"/>
              <a:t>http://ruskline.ru/images/cms/thumbs/d3df7f05e744023e7784994b17dafc3bcc6e627c/vladimir_monomah1_200_auto.jpg</a:t>
            </a:r>
            <a:r>
              <a:rPr lang="ru-RU" smtClean="0"/>
              <a:t> </a:t>
            </a:r>
          </a:p>
          <a:p>
            <a:pPr>
              <a:spcBef>
                <a:spcPct val="0"/>
              </a:spcBef>
            </a:pPr>
            <a:r>
              <a:rPr lang="ru-RU" smtClean="0"/>
              <a:t>Борис и Глеб – </a:t>
            </a:r>
            <a:r>
              <a:rPr lang="sq-AL" smtClean="0"/>
              <a:t>http://upload.wikimedia.org/wikipedia/commons/thumb/5/53/%D0%A1%D0%B2%D1%8F%D1%82%D1%8B%D0%B5_%D0%91%D0%BE%D1%80%D0%B8%D1%81_%D0%B8_%D0%93%D0%BB%D0%B5%D0%B1.jpg/391px-%D0%A1%D0%B2%D1%8F%D1%82%D1%8B%D0%B5_%D0%91%D0%BE%D1%80%D0%B8%D1%81_%D0%B8_%D0%93%D0%BB%D0%B5%D0%B1.jpg</a:t>
            </a:r>
            <a:r>
              <a:rPr lang="ru-RU" smtClean="0"/>
              <a:t> </a:t>
            </a:r>
          </a:p>
          <a:p>
            <a:pPr>
              <a:spcBef>
                <a:spcPct val="0"/>
              </a:spcBef>
            </a:pPr>
            <a:r>
              <a:rPr lang="ru-RU" smtClean="0"/>
              <a:t>Игумен Даниил – </a:t>
            </a:r>
            <a:r>
              <a:rPr lang="sq-AL" smtClean="0"/>
              <a:t>http://www.pravoslavie.ru/htdocs/sas/image/ig_daniil1.jpg</a:t>
            </a:r>
            <a:r>
              <a:rPr lang="ru-RU" smtClean="0"/>
              <a:t> </a:t>
            </a:r>
          </a:p>
        </p:txBody>
      </p:sp>
      <p:sp>
        <p:nvSpPr>
          <p:cNvPr id="276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A89A5C-E774-4A16-B2D0-9F8B6E7BD5EF}" type="slidenum">
              <a:rPr lang="ru-RU"/>
              <a:pPr fontAlgn="base">
                <a:spcBef>
                  <a:spcPct val="0"/>
                </a:spcBef>
                <a:spcAft>
                  <a:spcPct val="0"/>
                </a:spcAft>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Адрес рисунка - </a:t>
            </a:r>
            <a:r>
              <a:rPr lang="sq-AL" smtClean="0"/>
              <a:t>http://koi.tspu.ru/koi_books/milevskaya1/images/155.jpg</a:t>
            </a:r>
            <a:endParaRPr lang="ru-RU" smtClean="0"/>
          </a:p>
        </p:txBody>
      </p:sp>
      <p:sp>
        <p:nvSpPr>
          <p:cNvPr id="2969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88D870-4808-4610-990B-2D5F7E52FB99}" type="slidenum">
              <a:rPr lang="ru-RU"/>
              <a:pPr fontAlgn="base">
                <a:spcBef>
                  <a:spcPct val="0"/>
                </a:spcBef>
                <a:spcAft>
                  <a:spcPct val="0"/>
                </a:spcAft>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ru-RU" smtClean="0"/>
              <a:t>Кнопка – ссылка на скрытый слайд со схемой крестово-купольного храма.</a:t>
            </a:r>
          </a:p>
          <a:p>
            <a:pPr>
              <a:spcBef>
                <a:spcPct val="0"/>
              </a:spcBef>
            </a:pPr>
            <a:r>
              <a:rPr lang="ru-RU" smtClean="0"/>
              <a:t>Работа со слайдом на усмотрение учителя</a:t>
            </a:r>
          </a:p>
        </p:txBody>
      </p:sp>
      <p:sp>
        <p:nvSpPr>
          <p:cNvPr id="3174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3E343F-547E-4074-BFB7-6EB44971CD1D}" type="slidenum">
              <a:rPr lang="ru-RU"/>
              <a:pPr fontAlgn="base">
                <a:spcBef>
                  <a:spcPct val="0"/>
                </a:spcBef>
                <a:spcAft>
                  <a:spcPct val="0"/>
                </a:spcAft>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DE0CA6F-5B45-466A-92FA-AF0F7136DBAD}" type="datetimeFigureOut">
              <a:rPr lang="ru-RU"/>
              <a:pPr>
                <a:defRPr/>
              </a:pPr>
              <a:t>17.02.2014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F31BB1-31F0-4A59-8589-CAE976A7B0F3}"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47107A-9EA7-4C06-8CE4-054C42695A01}" type="datetimeFigureOut">
              <a:rPr lang="ru-RU"/>
              <a:pPr>
                <a:defRPr/>
              </a:pPr>
              <a:t>17.02.2014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B69576-EE12-4684-B0E6-09D64CE762F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5F9FF3F-6050-4820-BBA0-F7B32007B654}" type="datetimeFigureOut">
              <a:rPr lang="ru-RU"/>
              <a:pPr>
                <a:defRPr/>
              </a:pPr>
              <a:t>17.02.2014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A97331-D82D-42EA-BF20-BC36574B26E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5"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269AB976-1E46-4215-8604-8C4A7999F370}" type="datetimeFigureOut">
              <a:rPr lang="ru-RU"/>
              <a:pPr>
                <a:defRPr/>
              </a:pPr>
              <a:t>17.02.2014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B1838E3D-7D6C-4BCA-9504-E4561C10039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501545A-96DC-4217-B9F0-F06C38B1D95F}" type="datetimeFigureOut">
              <a:rPr lang="ru-RU"/>
              <a:pPr>
                <a:defRPr/>
              </a:pPr>
              <a:t>17.02.2014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9F7917-E840-4C1D-84C6-6DD8D6A6DB3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6"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dirty="0"/>
          </a:p>
        </p:txBody>
      </p:sp>
      <p:sp>
        <p:nvSpPr>
          <p:cNvPr id="3" name="Объект 2"/>
          <p:cNvSpPr>
            <a:spLocks noGrp="1"/>
          </p:cNvSpPr>
          <p:nvPr>
            <p:ph sz="half" idx="1"/>
          </p:nvPr>
        </p:nvSpPr>
        <p:spPr>
          <a:xfrm>
            <a:off x="252000" y="980727"/>
            <a:ext cx="3600000" cy="5688000"/>
          </a:xfrm>
          <a:prstGeom prst="roundRect">
            <a:avLst>
              <a:gd name="adj" fmla="val 10317"/>
            </a:avLst>
          </a:prstGeom>
          <a:ln w="44450">
            <a:solidFill>
              <a:srgbClr val="FF00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56000" y="980727"/>
            <a:ext cx="3600000" cy="5688000"/>
          </a:xfrm>
          <a:prstGeom prst="roundRect">
            <a:avLst>
              <a:gd name="adj" fmla="val 9259"/>
            </a:avLst>
          </a:prstGeom>
          <a:ln w="44450">
            <a:solidFill>
              <a:srgbClr val="00CC00"/>
            </a:solidFill>
          </a:ln>
        </p:spPr>
        <p:txBody>
          <a:bodyPr/>
          <a:lstStyle>
            <a:lvl1pPr marL="90000" indent="360000">
              <a:spcBef>
                <a:spcPts val="0"/>
              </a:spcBef>
              <a:buFont typeface="Comic Sans MS" pitchFamily="66" charset="0"/>
              <a:buChar char="—"/>
              <a:defRPr sz="2800"/>
            </a:lvl1pPr>
            <a:lvl2pPr marL="90000" indent="360000">
              <a:spcBef>
                <a:spcPts val="0"/>
              </a:spcBef>
              <a:buFont typeface="Comic Sans MS" pitchFamily="66" charset="0"/>
              <a:buChar char="—"/>
              <a:defRPr sz="2400"/>
            </a:lvl2pPr>
            <a:lvl3pPr marL="90000" indent="360000">
              <a:spcBef>
                <a:spcPts val="0"/>
              </a:spcBef>
              <a:buFont typeface="Comic Sans MS" pitchFamily="66" charset="0"/>
              <a:buChar char="—"/>
              <a:defRPr sz="2000"/>
            </a:lvl3pPr>
            <a:lvl4pPr marL="90000" indent="360000">
              <a:spcBef>
                <a:spcPts val="0"/>
              </a:spcBef>
              <a:buFont typeface="Comic Sans MS" pitchFamily="66" charset="0"/>
              <a:buChar char="—"/>
              <a:defRPr sz="1800"/>
            </a:lvl4pPr>
            <a:lvl5pPr marL="90000" indent="360000">
              <a:spcBef>
                <a:spcPts val="0"/>
              </a:spcBef>
              <a:buFont typeface="Comic Sans MS" pitchFamily="66" charset="0"/>
              <a:buChar cha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4"/>
          <p:cNvSpPr>
            <a:spLocks noGrp="1"/>
          </p:cNvSpPr>
          <p:nvPr>
            <p:ph type="dt" sz="half" idx="10"/>
          </p:nvPr>
        </p:nvSpPr>
        <p:spPr/>
        <p:txBody>
          <a:bodyPr/>
          <a:lstStyle>
            <a:lvl1pPr>
              <a:defRPr/>
            </a:lvl1pPr>
          </a:lstStyle>
          <a:p>
            <a:pPr>
              <a:defRPr/>
            </a:pPr>
            <a:fld id="{1BCC50AC-B7BC-4919-9030-32FB7E5D8B81}" type="datetimeFigureOut">
              <a:rPr lang="ru-RU"/>
              <a:pPr>
                <a:defRPr/>
              </a:pPr>
              <a:t>17.02.2014</a:t>
            </a:fld>
            <a:endParaRPr lang="ru-RU"/>
          </a:p>
        </p:txBody>
      </p:sp>
      <p:sp>
        <p:nvSpPr>
          <p:cNvPr id="8" name="Нижний колонтитул 5"/>
          <p:cNvSpPr>
            <a:spLocks noGrp="1"/>
          </p:cNvSpPr>
          <p:nvPr>
            <p:ph type="ftr" sz="quarter" idx="11"/>
          </p:nvPr>
        </p:nvSpPr>
        <p:spPr/>
        <p:txBody>
          <a:bodyPr/>
          <a:lstStyle>
            <a:lvl1pPr>
              <a:defRPr/>
            </a:lvl1pPr>
          </a:lstStyle>
          <a:p>
            <a:pPr>
              <a:defRPr/>
            </a:pPr>
            <a:endParaRPr lang="ru-RU"/>
          </a:p>
        </p:txBody>
      </p:sp>
      <p:sp>
        <p:nvSpPr>
          <p:cNvPr id="9" name="Номер слайда 6"/>
          <p:cNvSpPr>
            <a:spLocks noGrp="1"/>
          </p:cNvSpPr>
          <p:nvPr>
            <p:ph type="sldNum" sz="quarter" idx="12"/>
          </p:nvPr>
        </p:nvSpPr>
        <p:spPr/>
        <p:txBody>
          <a:bodyPr/>
          <a:lstStyle>
            <a:lvl1pPr>
              <a:defRPr/>
            </a:lvl1pPr>
          </a:lstStyle>
          <a:p>
            <a:pPr>
              <a:defRPr/>
            </a:pPr>
            <a:fld id="{941EEF15-1FA5-48F7-9441-E97DC0276FD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523BC21-EEFA-45E4-999F-1CA8BE21472A}" type="datetimeFigureOut">
              <a:rPr lang="ru-RU"/>
              <a:pPr>
                <a:defRPr/>
              </a:pPr>
              <a:t>17.02.2014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850EF67-093A-4917-9DFC-91A051FBFCE5}"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Заголовок 1"/>
          <p:cNvSpPr txBox="1">
            <a:spLocks/>
          </p:cNvSpPr>
          <p:nvPr/>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pic>
        <p:nvPicPr>
          <p:cNvPr id="4"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2" name="Заголовок 1"/>
          <p:cNvSpPr>
            <a:spLocks noGrp="1"/>
          </p:cNvSpPr>
          <p:nvPr>
            <p:ph type="title"/>
          </p:nvPr>
        </p:nvSpPr>
        <p:spPr>
          <a:xfrm>
            <a:off x="251520" y="0"/>
            <a:ext cx="8640960" cy="720000"/>
          </a:xfrm>
        </p:spPr>
        <p:txBody>
          <a:bodyPr anchor="ctr"/>
          <a:lstStyle/>
          <a:p>
            <a:r>
              <a:rPr lang="ru-RU" smtClean="0"/>
              <a:t>Образец заголовка</a:t>
            </a:r>
            <a:endParaRPr lang="ru-RU"/>
          </a:p>
        </p:txBody>
      </p:sp>
      <p:sp>
        <p:nvSpPr>
          <p:cNvPr id="5" name="Дата 2"/>
          <p:cNvSpPr>
            <a:spLocks noGrp="1"/>
          </p:cNvSpPr>
          <p:nvPr>
            <p:ph type="dt" sz="half" idx="10"/>
          </p:nvPr>
        </p:nvSpPr>
        <p:spPr/>
        <p:txBody>
          <a:bodyPr/>
          <a:lstStyle>
            <a:lvl1pPr>
              <a:defRPr/>
            </a:lvl1pPr>
          </a:lstStyle>
          <a:p>
            <a:pPr>
              <a:defRPr/>
            </a:pPr>
            <a:fld id="{8B135288-0330-4DF6-8C50-173F90225FB2}" type="datetimeFigureOut">
              <a:rPr lang="ru-RU"/>
              <a:pPr>
                <a:defRPr/>
              </a:pPr>
              <a:t>17.02.2014</a:t>
            </a:fld>
            <a:endParaRPr lang="ru-RU"/>
          </a:p>
        </p:txBody>
      </p:sp>
      <p:sp>
        <p:nvSpPr>
          <p:cNvPr id="6" name="Нижний колонтитул 3"/>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71AEFAE-7C54-490C-8412-57ED8F437186}"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12"/>
          <p:cNvPicPr>
            <a:picLocks noChangeArrowheads="1"/>
          </p:cNvPicPr>
          <p:nvPr userDrawn="1"/>
        </p:nvPicPr>
        <p:blipFill>
          <a:blip r:embed="rId2">
            <a:clrChange>
              <a:clrFrom>
                <a:srgbClr val="FFFFFF"/>
              </a:clrFrom>
              <a:clrTo>
                <a:srgbClr val="FFFFFF">
                  <a:alpha val="0"/>
                </a:srgbClr>
              </a:clrTo>
            </a:clrChange>
          </a:blip>
          <a:srcRect/>
          <a:stretch>
            <a:fillRect/>
          </a:stretch>
        </p:blipFill>
        <p:spPr bwMode="auto">
          <a:xfrm>
            <a:off x="0" y="6199188"/>
            <a:ext cx="9144000" cy="658812"/>
          </a:xfrm>
          <a:prstGeom prst="rect">
            <a:avLst/>
          </a:prstGeom>
          <a:noFill/>
          <a:ln w="9525">
            <a:noFill/>
            <a:miter lim="800000"/>
            <a:headEnd/>
            <a:tailEnd/>
          </a:ln>
        </p:spPr>
      </p:pic>
      <p:sp>
        <p:nvSpPr>
          <p:cNvPr id="3" name="Заголовок 1"/>
          <p:cNvSpPr txBox="1">
            <a:spLocks/>
          </p:cNvSpPr>
          <p:nvPr userDrawn="1"/>
        </p:nvSpPr>
        <p:spPr>
          <a:xfrm>
            <a:off x="0" y="0"/>
            <a:ext cx="9144000" cy="720000"/>
          </a:xfrm>
          <a:prstGeom prst="rect">
            <a:avLst/>
          </a:prstGeom>
          <a:solidFill>
            <a:schemeClr val="accent5">
              <a:lumMod val="40000"/>
              <a:lumOff val="60000"/>
            </a:schemeClr>
          </a:solidFill>
          <a:ln>
            <a:solidFill>
              <a:schemeClr val="accent1"/>
            </a:solidFill>
          </a:ln>
          <a:scene3d>
            <a:camera prst="orthographicFront"/>
            <a:lightRig rig="soft" dir="tl">
              <a:rot lat="0" lon="0" rev="0"/>
            </a:lightRig>
          </a:scene3d>
          <a:sp3d>
            <a:bevelT/>
          </a:sp3d>
        </p:spPr>
        <p:txBody>
          <a:bodyPr>
            <a:normAutofit/>
            <a:sp3d contourW="25400" prstMaterial="matte">
              <a:bevelT w="25400" h="55880" prst="artDeco"/>
              <a:contourClr>
                <a:schemeClr val="accent2">
                  <a:tint val="20000"/>
                </a:schemeClr>
              </a:contourClr>
            </a:sp3d>
          </a:bodyPr>
          <a:lstStyle>
            <a:lvl1pPr algn="ctr" defTabSz="914400" rtl="0" eaLnBrk="1" latinLnBrk="0" hangingPunct="1">
              <a:spcBef>
                <a:spcPct val="0"/>
              </a:spcBef>
              <a:buNone/>
              <a:defRPr sz="4400" b="1" kern="1200"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stStyle>
          <a:p>
            <a:pPr fontAlgn="auto">
              <a:spcAft>
                <a:spcPts val="0"/>
              </a:spcAft>
              <a:defRPr/>
            </a:pPr>
            <a:endParaRPr lang="ru-RU" sz="3200" dirty="0"/>
          </a:p>
        </p:txBody>
      </p:sp>
      <p:sp>
        <p:nvSpPr>
          <p:cNvPr id="4" name="Дата 1"/>
          <p:cNvSpPr>
            <a:spLocks noGrp="1"/>
          </p:cNvSpPr>
          <p:nvPr>
            <p:ph type="dt" sz="half" idx="10"/>
          </p:nvPr>
        </p:nvSpPr>
        <p:spPr/>
        <p:txBody>
          <a:bodyPr/>
          <a:lstStyle>
            <a:lvl1pPr>
              <a:defRPr/>
            </a:lvl1pPr>
          </a:lstStyle>
          <a:p>
            <a:pPr>
              <a:defRPr/>
            </a:pPr>
            <a:fld id="{20D62750-A64F-42DD-AC4E-134A62FE6453}" type="datetimeFigureOut">
              <a:rPr lang="ru-RU"/>
              <a:pPr>
                <a:defRPr/>
              </a:pPr>
              <a:t>17.02.2014</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C2462124-D6E4-4015-A21A-3FC29C2769B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A581095-C061-49D8-AE12-02F029EE3BC4}" type="datetimeFigureOut">
              <a:rPr lang="ru-RU"/>
              <a:pPr>
                <a:defRPr/>
              </a:pPr>
              <a:t>17.02.2014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A06044D-91C0-4011-8B5C-64C21C90BDC4}"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A86CD5-2D1C-4434-9AE9-0FB796DA1379}" type="datetimeFigureOut">
              <a:rPr lang="ru-RU"/>
              <a:pPr>
                <a:defRPr/>
              </a:pPr>
              <a:t>17.02.2014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DB43E76-03F2-4B67-9887-9F06F388D3F8}"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69863"/>
            <a:ext cx="8642350" cy="1196975"/>
          </a:xfrm>
          <a:prstGeom prst="rect">
            <a:avLst/>
          </a:prstGeom>
        </p:spPr>
        <p:txBody>
          <a:bodyPr vert="horz" lIns="91440" tIns="45720" rIns="91440" bIns="45720" rtlCol="0"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mtClean="0"/>
              <a:t>Образец заголовка</a:t>
            </a:r>
            <a:endParaRPr lang="ru-RU"/>
          </a:p>
        </p:txBody>
      </p:sp>
      <p:sp>
        <p:nvSpPr>
          <p:cNvPr id="1027" name="Текст 2"/>
          <p:cNvSpPr>
            <a:spLocks noGrp="1"/>
          </p:cNvSpPr>
          <p:nvPr>
            <p:ph type="body" idx="1"/>
          </p:nvPr>
        </p:nvSpPr>
        <p:spPr bwMode="auto">
          <a:xfrm>
            <a:off x="250825" y="1495425"/>
            <a:ext cx="8642350" cy="4741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0EDEC9F-936F-4F7E-8324-B1C6B4365932}" type="datetimeFigureOut">
              <a:rPr lang="ru-RU"/>
              <a:pPr>
                <a:defRPr/>
              </a:pPr>
              <a:t>17.02.2014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1C67D23-0CF3-491C-A0FE-ECE390A95B8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6" r:id="rId3"/>
    <p:sldLayoutId id="2147483709" r:id="rId4"/>
    <p:sldLayoutId id="2147483705" r:id="rId5"/>
    <p:sldLayoutId id="2147483710" r:id="rId6"/>
    <p:sldLayoutId id="2147483711"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ctr" rtl="0" fontAlgn="base">
        <a:spcBef>
          <a:spcPct val="0"/>
        </a:spcBef>
        <a:spcAft>
          <a:spcPct val="0"/>
        </a:spcAft>
        <a:defRPr sz="4400" b="1" kern="120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defRPr>
      </a:lvl1pPr>
      <a:lvl2pPr algn="ctr" rtl="0" fontAlgn="base">
        <a:spcBef>
          <a:spcPct val="0"/>
        </a:spcBef>
        <a:spcAft>
          <a:spcPct val="0"/>
        </a:spcAft>
        <a:defRPr sz="4400" b="1">
          <a:solidFill>
            <a:schemeClr val="tx1"/>
          </a:solidFill>
          <a:latin typeface="Comic Sans MS" pitchFamily="66" charset="0"/>
        </a:defRPr>
      </a:lvl2pPr>
      <a:lvl3pPr algn="ctr" rtl="0" fontAlgn="base">
        <a:spcBef>
          <a:spcPct val="0"/>
        </a:spcBef>
        <a:spcAft>
          <a:spcPct val="0"/>
        </a:spcAft>
        <a:defRPr sz="4400" b="1">
          <a:solidFill>
            <a:schemeClr val="tx1"/>
          </a:solidFill>
          <a:latin typeface="Comic Sans MS" pitchFamily="66" charset="0"/>
        </a:defRPr>
      </a:lvl3pPr>
      <a:lvl4pPr algn="ctr" rtl="0" fontAlgn="base">
        <a:spcBef>
          <a:spcPct val="0"/>
        </a:spcBef>
        <a:spcAft>
          <a:spcPct val="0"/>
        </a:spcAft>
        <a:defRPr sz="4400" b="1">
          <a:solidFill>
            <a:schemeClr val="tx1"/>
          </a:solidFill>
          <a:latin typeface="Comic Sans MS" pitchFamily="66" charset="0"/>
        </a:defRPr>
      </a:lvl4pPr>
      <a:lvl5pPr algn="ctr" rtl="0" fontAlgn="base">
        <a:spcBef>
          <a:spcPct val="0"/>
        </a:spcBef>
        <a:spcAft>
          <a:spcPct val="0"/>
        </a:spcAft>
        <a:defRPr sz="4400" b="1">
          <a:solidFill>
            <a:schemeClr val="tx1"/>
          </a:solidFill>
          <a:latin typeface="Comic Sans MS" pitchFamily="66" charset="0"/>
        </a:defRPr>
      </a:lvl5pPr>
      <a:lvl6pPr marL="457200" algn="ctr" rtl="0" fontAlgn="base">
        <a:spcBef>
          <a:spcPct val="0"/>
        </a:spcBef>
        <a:spcAft>
          <a:spcPct val="0"/>
        </a:spcAft>
        <a:defRPr sz="4400" b="1">
          <a:solidFill>
            <a:schemeClr val="tx1"/>
          </a:solidFill>
          <a:latin typeface="Comic Sans MS" pitchFamily="66" charset="0"/>
        </a:defRPr>
      </a:lvl6pPr>
      <a:lvl7pPr marL="914400" algn="ctr" rtl="0" fontAlgn="base">
        <a:spcBef>
          <a:spcPct val="0"/>
        </a:spcBef>
        <a:spcAft>
          <a:spcPct val="0"/>
        </a:spcAft>
        <a:defRPr sz="4400" b="1">
          <a:solidFill>
            <a:schemeClr val="tx1"/>
          </a:solidFill>
          <a:latin typeface="Comic Sans MS" pitchFamily="66" charset="0"/>
        </a:defRPr>
      </a:lvl7pPr>
      <a:lvl8pPr marL="1371600" algn="ctr" rtl="0" fontAlgn="base">
        <a:spcBef>
          <a:spcPct val="0"/>
        </a:spcBef>
        <a:spcAft>
          <a:spcPct val="0"/>
        </a:spcAft>
        <a:defRPr sz="4400" b="1">
          <a:solidFill>
            <a:schemeClr val="tx1"/>
          </a:solidFill>
          <a:latin typeface="Comic Sans MS" pitchFamily="66" charset="0"/>
        </a:defRPr>
      </a:lvl8pPr>
      <a:lvl9pPr marL="1828800" algn="ctr" rtl="0" fontAlgn="base">
        <a:spcBef>
          <a:spcPct val="0"/>
        </a:spcBef>
        <a:spcAft>
          <a:spcPct val="0"/>
        </a:spcAft>
        <a:defRPr sz="4400" b="1">
          <a:solidFill>
            <a:schemeClr val="tx1"/>
          </a:solidFill>
          <a:latin typeface="Comic Sans MS" pitchFamily="66"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46263" y="3103563"/>
            <a:ext cx="5451475" cy="3779837"/>
          </a:xfrm>
          <a:prstGeom prst="rect">
            <a:avLst/>
          </a:prstGeom>
          <a:noFill/>
          <a:ln w="9525">
            <a:noFill/>
            <a:miter lim="800000"/>
            <a:headEnd/>
            <a:tailEnd/>
          </a:ln>
        </p:spPr>
      </p:pic>
      <p:sp>
        <p:nvSpPr>
          <p:cNvPr id="14338" name="Прямоугольник 3"/>
          <p:cNvSpPr>
            <a:spLocks noChangeArrowheads="1"/>
          </p:cNvSpPr>
          <p:nvPr/>
        </p:nvSpPr>
        <p:spPr bwMode="auto">
          <a:xfrm>
            <a:off x="6394450" y="6488113"/>
            <a:ext cx="2749550" cy="369887"/>
          </a:xfrm>
          <a:prstGeom prst="rect">
            <a:avLst/>
          </a:prstGeom>
          <a:noFill/>
          <a:ln w="9525">
            <a:noFill/>
            <a:miter lim="800000"/>
            <a:headEnd/>
            <a:tailEnd/>
          </a:ln>
        </p:spPr>
        <p:txBody>
          <a:bodyPr wrap="none">
            <a:spAutoFit/>
          </a:bodyPr>
          <a:lstStyle/>
          <a:p>
            <a:r>
              <a:rPr lang="ru-RU">
                <a:latin typeface="Comic Sans MS" pitchFamily="66" charset="0"/>
              </a:rPr>
              <a:t>© ООО «Баласс», 2014</a:t>
            </a:r>
          </a:p>
        </p:txBody>
      </p:sp>
      <p:sp>
        <p:nvSpPr>
          <p:cNvPr id="5" name="Подзаголовок 2"/>
          <p:cNvSpPr txBox="1">
            <a:spLocks/>
          </p:cNvSpPr>
          <p:nvPr/>
        </p:nvSpPr>
        <p:spPr>
          <a:xfrm>
            <a:off x="0" y="6240463"/>
            <a:ext cx="5940425" cy="639762"/>
          </a:xfrm>
          <a:prstGeom prst="rect">
            <a:avLst/>
          </a:prstGeom>
          <a:noFill/>
        </p:spPr>
        <p:txBody>
          <a:bodyPr anchor="ctr">
            <a:spAutoFit/>
          </a:bodyPr>
          <a:lstStyle/>
          <a:p>
            <a:pPr>
              <a:buFont typeface="Arial" charset="0"/>
              <a:buNone/>
            </a:pPr>
            <a:r>
              <a:rPr lang="ru-RU" sz="1200">
                <a:solidFill>
                  <a:srgbClr val="400000"/>
                </a:solidFill>
                <a:latin typeface="Comic Sans MS" pitchFamily="66" charset="0"/>
              </a:rPr>
              <a:t>Образовательная система «Школа 2100». </a:t>
            </a:r>
          </a:p>
          <a:p>
            <a:pPr>
              <a:buFont typeface="Arial" charset="0"/>
              <a:buNone/>
            </a:pPr>
            <a:r>
              <a:rPr lang="ru-RU" sz="1200">
                <a:solidFill>
                  <a:srgbClr val="400000"/>
                </a:solidFill>
                <a:latin typeface="Comic Sans MS" pitchFamily="66" charset="0"/>
              </a:rPr>
              <a:t>Данилов Д.Д. и др. История России. </a:t>
            </a:r>
            <a:r>
              <a:rPr lang="en-US" sz="1200">
                <a:solidFill>
                  <a:srgbClr val="400000"/>
                </a:solidFill>
                <a:latin typeface="Comic Sans MS" pitchFamily="66" charset="0"/>
              </a:rPr>
              <a:t>6</a:t>
            </a:r>
            <a:r>
              <a:rPr lang="ru-RU" sz="1200">
                <a:solidFill>
                  <a:srgbClr val="400000"/>
                </a:solidFill>
                <a:latin typeface="Comic Sans MS" pitchFamily="66" charset="0"/>
              </a:rPr>
              <a:t> класс. </a:t>
            </a:r>
            <a:r>
              <a:rPr lang="ru-RU" sz="1200">
                <a:solidFill>
                  <a:srgbClr val="400000"/>
                </a:solidFill>
                <a:cs typeface="Arial" charset="0"/>
              </a:rPr>
              <a:t>§ 9</a:t>
            </a:r>
            <a:endParaRPr lang="ru-RU" sz="1200">
              <a:solidFill>
                <a:srgbClr val="400000"/>
              </a:solidFill>
              <a:latin typeface="Comic Sans MS" pitchFamily="66" charset="0"/>
            </a:endParaRPr>
          </a:p>
          <a:p>
            <a:pPr>
              <a:buFont typeface="Arial" charset="0"/>
              <a:buNone/>
            </a:pPr>
            <a:r>
              <a:rPr lang="ru-RU" sz="1200">
                <a:solidFill>
                  <a:srgbClr val="400000"/>
                </a:solidFill>
                <a:latin typeface="Comic Sans MS" pitchFamily="66" charset="0"/>
              </a:rPr>
              <a:t>Автор презентации: Казаринова Н.В. (учитель, г. Йошкар-Ола)</a:t>
            </a:r>
          </a:p>
        </p:txBody>
      </p:sp>
      <p:pic>
        <p:nvPicPr>
          <p:cNvPr id="14340" name="Picture 12"/>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0" y="0"/>
            <a:ext cx="9144000" cy="658813"/>
          </a:xfrm>
          <a:prstGeom prst="rect">
            <a:avLst/>
          </a:prstGeom>
          <a:noFill/>
          <a:ln w="9525">
            <a:noFill/>
            <a:miter lim="800000"/>
            <a:headEnd/>
            <a:tailEnd/>
          </a:ln>
        </p:spPr>
      </p:pic>
      <p:sp>
        <p:nvSpPr>
          <p:cNvPr id="3" name="Заголовок 2"/>
          <p:cNvSpPr>
            <a:spLocks noGrp="1"/>
          </p:cNvSpPr>
          <p:nvPr>
            <p:ph type="ctrTitle"/>
          </p:nvPr>
        </p:nvSpPr>
        <p:spPr/>
        <p:txBody>
          <a:bodyPr/>
          <a:lstStyle/>
          <a:p>
            <a:pPr fontAlgn="auto">
              <a:spcAft>
                <a:spcPts val="0"/>
              </a:spcAft>
              <a:defRPr/>
            </a:pPr>
            <a:r>
              <a:rPr lang="ru-RU" dirty="0" smtClean="0"/>
              <a:t>ДОСТИЖЕНИЯ КУЛЬТУРЫ ДРЕВНЕЙ РУСИ</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1209"/>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иллюстрации и текст учебника, определите сходства и отличия древнерусских и византийских храмов.</a:t>
            </a:r>
          </a:p>
        </p:txBody>
      </p:sp>
      <p:pic>
        <p:nvPicPr>
          <p:cNvPr id="32772"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ДОМ ВЕРЫ И ИСКУССТВА</a:t>
            </a:r>
            <a:endParaRPr lang="ru-RU" dirty="0"/>
          </a:p>
        </p:txBody>
      </p:sp>
      <p:graphicFrame>
        <p:nvGraphicFramePr>
          <p:cNvPr id="32794" name="Group 26"/>
          <p:cNvGraphicFramePr>
            <a:graphicFrameLocks noGrp="1"/>
          </p:cNvGraphicFramePr>
          <p:nvPr/>
        </p:nvGraphicFramePr>
        <p:xfrm>
          <a:off x="250825" y="2492375"/>
          <a:ext cx="8640763" cy="4206240"/>
        </p:xfrm>
        <a:graphic>
          <a:graphicData uri="http://schemas.openxmlformats.org/drawingml/2006/table">
            <a:tbl>
              <a:tblPr/>
              <a:tblGrid>
                <a:gridCol w="2881313"/>
                <a:gridCol w="2879725"/>
                <a:gridCol w="28797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Византийская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архитектура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Сходства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Древнерусская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архитектура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pic>
        <p:nvPicPr>
          <p:cNvPr id="32788" name="Picture 2"/>
          <p:cNvPicPr>
            <a:picLocks noChangeAspect="1" noChangeArrowheads="1"/>
          </p:cNvPicPr>
          <p:nvPr/>
        </p:nvPicPr>
        <p:blipFill>
          <a:blip r:embed="rId5"/>
          <a:srcRect/>
          <a:stretch>
            <a:fillRect/>
          </a:stretch>
        </p:blipFill>
        <p:spPr bwMode="auto">
          <a:xfrm>
            <a:off x="6026150" y="3644900"/>
            <a:ext cx="2854325" cy="2987675"/>
          </a:xfrm>
          <a:prstGeom prst="rect">
            <a:avLst/>
          </a:prstGeom>
          <a:noFill/>
          <a:ln w="9525">
            <a:solidFill>
              <a:schemeClr val="tx1"/>
            </a:solidFill>
            <a:miter lim="800000"/>
            <a:headEnd/>
            <a:tailEnd/>
          </a:ln>
        </p:spPr>
      </p:pic>
      <p:pic>
        <p:nvPicPr>
          <p:cNvPr id="3" name="Рисунок 2"/>
          <p:cNvPicPr>
            <a:picLocks noChangeAspect="1"/>
          </p:cNvPicPr>
          <p:nvPr/>
        </p:nvPicPr>
        <p:blipFill rotWithShape="1">
          <a:blip r:embed="rId6"/>
          <a:srcRect/>
          <a:stretch/>
        </p:blipFill>
        <p:spPr>
          <a:xfrm>
            <a:off x="269875" y="3644900"/>
            <a:ext cx="2852738" cy="2987675"/>
          </a:xfrm>
          <a:prstGeom prst="rect">
            <a:avLst/>
          </a:prstGeom>
          <a:ln>
            <a:solidFill>
              <a:schemeClr val="bg1">
                <a:lumMod val="50000"/>
              </a:schemeClr>
            </a:solidFill>
          </a:ln>
        </p:spPr>
      </p:pic>
      <p:sp>
        <p:nvSpPr>
          <p:cNvPr id="10" name="Управляющая кнопка: сведения 9">
            <a:hlinkClick r:id="rId7" action="ppaction://hlinksldjump" highlightClick="1"/>
          </p:cNvPr>
          <p:cNvSpPr/>
          <p:nvPr/>
        </p:nvSpPr>
        <p:spPr>
          <a:xfrm>
            <a:off x="8712000" y="6444000"/>
            <a:ext cx="360000" cy="360000"/>
          </a:xfrm>
          <a:prstGeom prst="actionButtonInformation">
            <a:avLst/>
          </a:prstGeom>
          <a:solidFill>
            <a:schemeClr val="accent4">
              <a:lumMod val="20000"/>
              <a:lumOff val="80000"/>
            </a:schemeClr>
          </a:solidFill>
          <a:ln w="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2987675" y="3797300"/>
            <a:ext cx="5907088" cy="3060700"/>
          </a:xfrm>
          <a:prstGeom prst="rect">
            <a:avLst/>
          </a:prstGeom>
          <a:ln>
            <a:solidFill>
              <a:schemeClr val="bg1">
                <a:lumMod val="50000"/>
              </a:schemeClr>
            </a:solidFill>
          </a:ln>
        </p:spPr>
      </p:pic>
      <p:pic>
        <p:nvPicPr>
          <p:cNvPr id="4" name="Рисунок 3"/>
          <p:cNvPicPr>
            <a:picLocks noChangeAspect="1"/>
          </p:cNvPicPr>
          <p:nvPr/>
        </p:nvPicPr>
        <p:blipFill rotWithShape="1">
          <a:blip r:embed="rId4"/>
          <a:srcRect l="10418" r="5397"/>
          <a:stretch/>
        </p:blipFill>
        <p:spPr>
          <a:xfrm>
            <a:off x="250825" y="765175"/>
            <a:ext cx="4330700" cy="3435350"/>
          </a:xfrm>
          <a:prstGeom prst="rect">
            <a:avLst/>
          </a:prstGeom>
          <a:ln>
            <a:solidFill>
              <a:schemeClr val="bg1">
                <a:lumMod val="50000"/>
              </a:schemeClr>
            </a:solidFill>
          </a:ln>
        </p:spPr>
      </p:pic>
      <p:pic>
        <p:nvPicPr>
          <p:cNvPr id="34819" name="Picture 9"/>
          <p:cNvPicPr>
            <a:picLocks noChangeAspect="1" noChangeArrowheads="1"/>
          </p:cNvPicPr>
          <p:nvPr/>
        </p:nvPicPr>
        <p:blipFill>
          <a:blip r:embed="rId5">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ДОМ ВЕРЫ И ИСКУССТВА</a:t>
            </a:r>
            <a:endParaRPr lang="ru-RU" dirty="0"/>
          </a:p>
        </p:txBody>
      </p:sp>
      <p:pic>
        <p:nvPicPr>
          <p:cNvPr id="34821" name="Picture 2"/>
          <p:cNvPicPr>
            <a:picLocks noChangeAspect="1" noChangeArrowheads="1"/>
          </p:cNvPicPr>
          <p:nvPr/>
        </p:nvPicPr>
        <p:blipFill>
          <a:blip r:embed="rId6"/>
          <a:srcRect/>
          <a:stretch>
            <a:fillRect/>
          </a:stretch>
        </p:blipFill>
        <p:spPr bwMode="auto">
          <a:xfrm>
            <a:off x="5364163" y="836613"/>
            <a:ext cx="2736850" cy="2865437"/>
          </a:xfrm>
          <a:prstGeom prst="rect">
            <a:avLst/>
          </a:prstGeom>
          <a:noFill/>
          <a:ln w="9525">
            <a:noFill/>
            <a:miter lim="800000"/>
            <a:headEnd/>
            <a:tailEnd/>
          </a:ln>
        </p:spPr>
      </p:pic>
      <p:sp>
        <p:nvSpPr>
          <p:cNvPr id="7" name="Управляющая кнопка: назад 6">
            <a:hlinkClick r:id="rId7" action="ppaction://hlinksldjump" highlightClick="1"/>
          </p:cNvPr>
          <p:cNvSpPr/>
          <p:nvPr/>
        </p:nvSpPr>
        <p:spPr>
          <a:xfrm>
            <a:off x="8712000" y="6444000"/>
            <a:ext cx="360000" cy="360000"/>
          </a:xfrm>
          <a:prstGeom prst="actionButtonBackPrevious">
            <a:avLst/>
          </a:prstGeom>
          <a:solidFill>
            <a:schemeClr val="accent4">
              <a:lumMod val="20000"/>
              <a:lumOff val="80000"/>
            </a:schemeClr>
          </a:solidFill>
          <a:ln w="0">
            <a:solidFill>
              <a:schemeClr val="bg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1209"/>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материал учебника, определите виды древнерусской живописи и предназначение каждого вида.</a:t>
            </a:r>
          </a:p>
        </p:txBody>
      </p:sp>
      <p:pic>
        <p:nvPicPr>
          <p:cNvPr id="3686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ЯЗЫК ОБРАЗОВ И ЗНАКОВ</a:t>
            </a:r>
            <a:endParaRPr lang="ru-RU" dirty="0"/>
          </a:p>
        </p:txBody>
      </p:sp>
      <p:sp>
        <p:nvSpPr>
          <p:cNvPr id="12" name="Полилиния 11"/>
          <p:cNvSpPr/>
          <p:nvPr/>
        </p:nvSpPr>
        <p:spPr>
          <a:xfrm>
            <a:off x="4489417" y="3335997"/>
            <a:ext cx="3249502" cy="432316"/>
          </a:xfrm>
          <a:custGeom>
            <a:avLst/>
            <a:gdLst/>
            <a:ahLst/>
            <a:cxnLst/>
            <a:rect l="0" t="0" r="0" b="0"/>
            <a:pathLst>
              <a:path>
                <a:moveTo>
                  <a:pt x="0" y="0"/>
                </a:moveTo>
                <a:lnTo>
                  <a:pt x="0" y="294611"/>
                </a:lnTo>
                <a:lnTo>
                  <a:pt x="3249502" y="294611"/>
                </a:lnTo>
                <a:lnTo>
                  <a:pt x="3249502" y="432316"/>
                </a:lnTo>
              </a:path>
            </a:pathLst>
          </a:custGeom>
          <a:noFill/>
          <a:ln>
            <a:solidFill>
              <a:schemeClr val="bg1">
                <a:lumMod val="50000"/>
              </a:schemeClr>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3" name="Полилиния 12"/>
          <p:cNvSpPr/>
          <p:nvPr/>
        </p:nvSpPr>
        <p:spPr>
          <a:xfrm>
            <a:off x="4489417" y="3335997"/>
            <a:ext cx="1083167" cy="432316"/>
          </a:xfrm>
          <a:custGeom>
            <a:avLst/>
            <a:gdLst/>
            <a:ahLst/>
            <a:cxnLst/>
            <a:rect l="0" t="0" r="0" b="0"/>
            <a:pathLst>
              <a:path>
                <a:moveTo>
                  <a:pt x="0" y="0"/>
                </a:moveTo>
                <a:lnTo>
                  <a:pt x="0" y="294611"/>
                </a:lnTo>
                <a:lnTo>
                  <a:pt x="1083167" y="294611"/>
                </a:lnTo>
                <a:lnTo>
                  <a:pt x="1083167" y="432316"/>
                </a:lnTo>
              </a:path>
            </a:pathLst>
          </a:custGeom>
          <a:noFill/>
          <a:ln>
            <a:solidFill>
              <a:schemeClr val="bg1">
                <a:lumMod val="50000"/>
              </a:schemeClr>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4" name="Полилиния 13"/>
          <p:cNvSpPr/>
          <p:nvPr/>
        </p:nvSpPr>
        <p:spPr>
          <a:xfrm>
            <a:off x="3406250" y="3335997"/>
            <a:ext cx="1083167" cy="432316"/>
          </a:xfrm>
          <a:custGeom>
            <a:avLst/>
            <a:gdLst/>
            <a:ahLst/>
            <a:cxnLst/>
            <a:rect l="0" t="0" r="0" b="0"/>
            <a:pathLst>
              <a:path>
                <a:moveTo>
                  <a:pt x="1083167" y="0"/>
                </a:moveTo>
                <a:lnTo>
                  <a:pt x="1083167" y="294611"/>
                </a:lnTo>
                <a:lnTo>
                  <a:pt x="0" y="294611"/>
                </a:lnTo>
                <a:lnTo>
                  <a:pt x="0" y="432316"/>
                </a:lnTo>
              </a:path>
            </a:pathLst>
          </a:custGeom>
          <a:noFill/>
          <a:ln>
            <a:solidFill>
              <a:schemeClr val="bg1">
                <a:lumMod val="50000"/>
              </a:schemeClr>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5" name="Полилиния 14"/>
          <p:cNvSpPr/>
          <p:nvPr/>
        </p:nvSpPr>
        <p:spPr>
          <a:xfrm>
            <a:off x="1239915" y="3335997"/>
            <a:ext cx="3249502" cy="432316"/>
          </a:xfrm>
          <a:custGeom>
            <a:avLst/>
            <a:gdLst/>
            <a:ahLst/>
            <a:cxnLst/>
            <a:rect l="0" t="0" r="0" b="0"/>
            <a:pathLst>
              <a:path>
                <a:moveTo>
                  <a:pt x="3249502" y="0"/>
                </a:moveTo>
                <a:lnTo>
                  <a:pt x="3249502" y="294611"/>
                </a:lnTo>
                <a:lnTo>
                  <a:pt x="0" y="294611"/>
                </a:lnTo>
                <a:lnTo>
                  <a:pt x="0" y="432316"/>
                </a:lnTo>
              </a:path>
            </a:pathLst>
          </a:custGeom>
          <a:noFill/>
          <a:ln>
            <a:solidFill>
              <a:schemeClr val="bg1">
                <a:lumMod val="50000"/>
              </a:schemeClr>
            </a:solidFill>
          </a:ln>
          <a:scene3d>
            <a:camera prst="orthographicFront"/>
            <a:lightRig rig="threePt" dir="t">
              <a:rot lat="0" lon="0" rev="7500000"/>
            </a:lightRig>
          </a:scene3d>
          <a:sp3d z="-40000" prstMaterial="matte"/>
        </p:spPr>
        <p:style>
          <a:lnRef idx="2">
            <a:scrgbClr r="0" g="0" b="0"/>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6" name="Скругленный прямоугольник 15"/>
          <p:cNvSpPr/>
          <p:nvPr/>
        </p:nvSpPr>
        <p:spPr>
          <a:xfrm>
            <a:off x="1321416" y="2492923"/>
            <a:ext cx="6336002" cy="843074"/>
          </a:xfrm>
          <a:prstGeom prst="roundRect">
            <a:avLst>
              <a:gd name="adj" fmla="val 10000"/>
            </a:avLst>
          </a:prstGeom>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Полилиния 16"/>
          <p:cNvSpPr/>
          <p:nvPr/>
        </p:nvSpPr>
        <p:spPr>
          <a:xfrm>
            <a:off x="1486580" y="2649828"/>
            <a:ext cx="6336002" cy="843074"/>
          </a:xfrm>
          <a:custGeom>
            <a:avLst/>
            <a:gdLst>
              <a:gd name="connsiteX0" fmla="*/ 0 w 6336002"/>
              <a:gd name="connsiteY0" fmla="*/ 84307 h 843074"/>
              <a:gd name="connsiteX1" fmla="*/ 84307 w 6336002"/>
              <a:gd name="connsiteY1" fmla="*/ 0 h 843074"/>
              <a:gd name="connsiteX2" fmla="*/ 6251695 w 6336002"/>
              <a:gd name="connsiteY2" fmla="*/ 0 h 843074"/>
              <a:gd name="connsiteX3" fmla="*/ 6336002 w 6336002"/>
              <a:gd name="connsiteY3" fmla="*/ 84307 h 843074"/>
              <a:gd name="connsiteX4" fmla="*/ 6336002 w 6336002"/>
              <a:gd name="connsiteY4" fmla="*/ 758767 h 843074"/>
              <a:gd name="connsiteX5" fmla="*/ 6251695 w 6336002"/>
              <a:gd name="connsiteY5" fmla="*/ 843074 h 843074"/>
              <a:gd name="connsiteX6" fmla="*/ 84307 w 6336002"/>
              <a:gd name="connsiteY6" fmla="*/ 843074 h 843074"/>
              <a:gd name="connsiteX7" fmla="*/ 0 w 6336002"/>
              <a:gd name="connsiteY7" fmla="*/ 758767 h 843074"/>
              <a:gd name="connsiteX8" fmla="*/ 0 w 6336002"/>
              <a:gd name="connsiteY8" fmla="*/ 84307 h 84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6002" h="843074">
                <a:moveTo>
                  <a:pt x="0" y="84307"/>
                </a:moveTo>
                <a:cubicBezTo>
                  <a:pt x="0" y="37746"/>
                  <a:pt x="37746" y="0"/>
                  <a:pt x="84307" y="0"/>
                </a:cubicBezTo>
                <a:lnTo>
                  <a:pt x="6251695" y="0"/>
                </a:lnTo>
                <a:cubicBezTo>
                  <a:pt x="6298256" y="0"/>
                  <a:pt x="6336002" y="37746"/>
                  <a:pt x="6336002" y="84307"/>
                </a:cubicBezTo>
                <a:lnTo>
                  <a:pt x="6336002" y="758767"/>
                </a:lnTo>
                <a:cubicBezTo>
                  <a:pt x="6336002" y="805328"/>
                  <a:pt x="6298256" y="843074"/>
                  <a:pt x="6251695" y="843074"/>
                </a:cubicBezTo>
                <a:lnTo>
                  <a:pt x="84307" y="843074"/>
                </a:lnTo>
                <a:cubicBezTo>
                  <a:pt x="37746" y="843074"/>
                  <a:pt x="0" y="805328"/>
                  <a:pt x="0" y="758767"/>
                </a:cubicBezTo>
                <a:lnTo>
                  <a:pt x="0" y="84307"/>
                </a:lnTo>
                <a:close/>
              </a:path>
            </a:pathLst>
          </a:custGeom>
          <a:solidFill>
            <a:schemeClr val="accent4">
              <a:lumMod val="60000"/>
              <a:lumOff val="40000"/>
              <a:alpha val="90000"/>
            </a:schemeClr>
          </a:solidFill>
          <a:ln>
            <a:solidFill>
              <a:schemeClr val="bg1">
                <a:lumMod val="50000"/>
              </a:schemeClr>
            </a:solidFill>
          </a:ln>
          <a:scene3d>
            <a:camera prst="orthographicFront"/>
            <a:lightRig rig="threePt" dir="t">
              <a:rot lat="0" lon="0" rev="7500000"/>
            </a:lightRig>
          </a:scene3d>
          <a:sp3d z="152400" extrusionH="63500" prstMaterial="dkEdge">
            <a:bevelT w="125400" h="36350" prst="relaxedInset"/>
            <a:contourClr>
              <a:schemeClr val="bg1"/>
            </a:contourClr>
          </a:sp3d>
        </p:spPr>
        <p:style>
          <a:lnRef idx="1">
            <a:scrgbClr r="0" g="0" b="0"/>
          </a:lnRef>
          <a:fillRef idx="1">
            <a:scrgbClr r="0" g="0" b="0"/>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50423" tIns="150423" rIns="150423" bIns="150423" spcCol="1270" anchor="ctr"/>
          <a:lstStyle/>
          <a:p>
            <a:pPr algn="ctr" defTabSz="1466850" fontAlgn="auto">
              <a:lnSpc>
                <a:spcPct val="90000"/>
              </a:lnSpc>
              <a:spcAft>
                <a:spcPct val="35000"/>
              </a:spcAft>
              <a:defRPr/>
            </a:pPr>
            <a:r>
              <a:rPr lang="ru-RU" sz="3300" dirty="0"/>
              <a:t>Древнерусская живопись</a:t>
            </a:r>
          </a:p>
        </p:txBody>
      </p:sp>
      <p:sp>
        <p:nvSpPr>
          <p:cNvPr id="18" name="Скругленный прямоугольник 17"/>
          <p:cNvSpPr/>
          <p:nvPr/>
        </p:nvSpPr>
        <p:spPr>
          <a:xfrm>
            <a:off x="321912" y="3768314"/>
            <a:ext cx="1836006" cy="943912"/>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9" name="Полилиния 18"/>
          <p:cNvSpPr/>
          <p:nvPr/>
        </p:nvSpPr>
        <p:spPr>
          <a:xfrm>
            <a:off x="487076" y="3925220"/>
            <a:ext cx="1836006" cy="943912"/>
          </a:xfrm>
          <a:custGeom>
            <a:avLst/>
            <a:gdLst>
              <a:gd name="connsiteX0" fmla="*/ 0 w 1836006"/>
              <a:gd name="connsiteY0" fmla="*/ 94391 h 943912"/>
              <a:gd name="connsiteX1" fmla="*/ 94391 w 1836006"/>
              <a:gd name="connsiteY1" fmla="*/ 0 h 943912"/>
              <a:gd name="connsiteX2" fmla="*/ 1741615 w 1836006"/>
              <a:gd name="connsiteY2" fmla="*/ 0 h 943912"/>
              <a:gd name="connsiteX3" fmla="*/ 1836006 w 1836006"/>
              <a:gd name="connsiteY3" fmla="*/ 94391 h 943912"/>
              <a:gd name="connsiteX4" fmla="*/ 1836006 w 1836006"/>
              <a:gd name="connsiteY4" fmla="*/ 849521 h 943912"/>
              <a:gd name="connsiteX5" fmla="*/ 1741615 w 1836006"/>
              <a:gd name="connsiteY5" fmla="*/ 943912 h 943912"/>
              <a:gd name="connsiteX6" fmla="*/ 94391 w 1836006"/>
              <a:gd name="connsiteY6" fmla="*/ 943912 h 943912"/>
              <a:gd name="connsiteX7" fmla="*/ 0 w 1836006"/>
              <a:gd name="connsiteY7" fmla="*/ 849521 h 943912"/>
              <a:gd name="connsiteX8" fmla="*/ 0 w 1836006"/>
              <a:gd name="connsiteY8" fmla="*/ 94391 h 94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6" h="943912">
                <a:moveTo>
                  <a:pt x="0" y="94391"/>
                </a:moveTo>
                <a:cubicBezTo>
                  <a:pt x="0" y="42260"/>
                  <a:pt x="42260" y="0"/>
                  <a:pt x="94391" y="0"/>
                </a:cubicBezTo>
                <a:lnTo>
                  <a:pt x="1741615" y="0"/>
                </a:lnTo>
                <a:cubicBezTo>
                  <a:pt x="1793746" y="0"/>
                  <a:pt x="1836006" y="42260"/>
                  <a:pt x="1836006" y="94391"/>
                </a:cubicBezTo>
                <a:lnTo>
                  <a:pt x="1836006" y="849521"/>
                </a:lnTo>
                <a:cubicBezTo>
                  <a:pt x="1836006" y="901652"/>
                  <a:pt x="1793746" y="943912"/>
                  <a:pt x="1741615" y="943912"/>
                </a:cubicBezTo>
                <a:lnTo>
                  <a:pt x="94391" y="943912"/>
                </a:lnTo>
                <a:cubicBezTo>
                  <a:pt x="42260" y="943912"/>
                  <a:pt x="0" y="901652"/>
                  <a:pt x="0" y="849521"/>
                </a:cubicBezTo>
                <a:lnTo>
                  <a:pt x="0" y="94391"/>
                </a:lnTo>
                <a:close/>
              </a:path>
            </a:pathLst>
          </a:custGeom>
          <a:solidFill>
            <a:schemeClr val="accent5">
              <a:lumMod val="40000"/>
              <a:lumOff val="6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53376" tIns="153376" rIns="153376" bIns="153376" spcCol="1270" anchor="ctr"/>
          <a:lstStyle/>
          <a:p>
            <a:pPr algn="ctr" defTabSz="1466850" fontAlgn="auto">
              <a:lnSpc>
                <a:spcPct val="90000"/>
              </a:lnSpc>
              <a:spcAft>
                <a:spcPct val="35000"/>
              </a:spcAft>
              <a:defRPr/>
            </a:pPr>
            <a:endParaRPr lang="ru-RU" sz="3300"/>
          </a:p>
        </p:txBody>
      </p:sp>
      <p:sp>
        <p:nvSpPr>
          <p:cNvPr id="20" name="Скругленный прямоугольник 19"/>
          <p:cNvSpPr/>
          <p:nvPr/>
        </p:nvSpPr>
        <p:spPr>
          <a:xfrm>
            <a:off x="2488247" y="3768314"/>
            <a:ext cx="1836006" cy="943912"/>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1" name="Полилиния 20"/>
          <p:cNvSpPr/>
          <p:nvPr/>
        </p:nvSpPr>
        <p:spPr>
          <a:xfrm>
            <a:off x="2653411" y="3925220"/>
            <a:ext cx="1836006" cy="943912"/>
          </a:xfrm>
          <a:custGeom>
            <a:avLst/>
            <a:gdLst>
              <a:gd name="connsiteX0" fmla="*/ 0 w 1836006"/>
              <a:gd name="connsiteY0" fmla="*/ 94391 h 943912"/>
              <a:gd name="connsiteX1" fmla="*/ 94391 w 1836006"/>
              <a:gd name="connsiteY1" fmla="*/ 0 h 943912"/>
              <a:gd name="connsiteX2" fmla="*/ 1741615 w 1836006"/>
              <a:gd name="connsiteY2" fmla="*/ 0 h 943912"/>
              <a:gd name="connsiteX3" fmla="*/ 1836006 w 1836006"/>
              <a:gd name="connsiteY3" fmla="*/ 94391 h 943912"/>
              <a:gd name="connsiteX4" fmla="*/ 1836006 w 1836006"/>
              <a:gd name="connsiteY4" fmla="*/ 849521 h 943912"/>
              <a:gd name="connsiteX5" fmla="*/ 1741615 w 1836006"/>
              <a:gd name="connsiteY5" fmla="*/ 943912 h 943912"/>
              <a:gd name="connsiteX6" fmla="*/ 94391 w 1836006"/>
              <a:gd name="connsiteY6" fmla="*/ 943912 h 943912"/>
              <a:gd name="connsiteX7" fmla="*/ 0 w 1836006"/>
              <a:gd name="connsiteY7" fmla="*/ 849521 h 943912"/>
              <a:gd name="connsiteX8" fmla="*/ 0 w 1836006"/>
              <a:gd name="connsiteY8" fmla="*/ 94391 h 94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6" h="943912">
                <a:moveTo>
                  <a:pt x="0" y="94391"/>
                </a:moveTo>
                <a:cubicBezTo>
                  <a:pt x="0" y="42260"/>
                  <a:pt x="42260" y="0"/>
                  <a:pt x="94391" y="0"/>
                </a:cubicBezTo>
                <a:lnTo>
                  <a:pt x="1741615" y="0"/>
                </a:lnTo>
                <a:cubicBezTo>
                  <a:pt x="1793746" y="0"/>
                  <a:pt x="1836006" y="42260"/>
                  <a:pt x="1836006" y="94391"/>
                </a:cubicBezTo>
                <a:lnTo>
                  <a:pt x="1836006" y="849521"/>
                </a:lnTo>
                <a:cubicBezTo>
                  <a:pt x="1836006" y="901652"/>
                  <a:pt x="1793746" y="943912"/>
                  <a:pt x="1741615" y="943912"/>
                </a:cubicBezTo>
                <a:lnTo>
                  <a:pt x="94391" y="943912"/>
                </a:lnTo>
                <a:cubicBezTo>
                  <a:pt x="42260" y="943912"/>
                  <a:pt x="0" y="901652"/>
                  <a:pt x="0" y="849521"/>
                </a:cubicBezTo>
                <a:lnTo>
                  <a:pt x="0" y="94391"/>
                </a:lnTo>
                <a:close/>
              </a:path>
            </a:pathLst>
          </a:custGeom>
          <a:solidFill>
            <a:schemeClr val="accent5">
              <a:lumMod val="40000"/>
              <a:lumOff val="6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53376" tIns="153376" rIns="153376" bIns="153376" spcCol="1270" anchor="ctr"/>
          <a:lstStyle/>
          <a:p>
            <a:pPr algn="ctr" defTabSz="1466850" fontAlgn="auto">
              <a:lnSpc>
                <a:spcPct val="90000"/>
              </a:lnSpc>
              <a:spcAft>
                <a:spcPct val="35000"/>
              </a:spcAft>
              <a:defRPr/>
            </a:pPr>
            <a:endParaRPr lang="ru-RU" sz="3300"/>
          </a:p>
        </p:txBody>
      </p:sp>
      <p:sp>
        <p:nvSpPr>
          <p:cNvPr id="22" name="Скругленный прямоугольник 21"/>
          <p:cNvSpPr/>
          <p:nvPr/>
        </p:nvSpPr>
        <p:spPr>
          <a:xfrm>
            <a:off x="4654582" y="3768314"/>
            <a:ext cx="1836006" cy="943912"/>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3" name="Полилиния 22"/>
          <p:cNvSpPr/>
          <p:nvPr/>
        </p:nvSpPr>
        <p:spPr>
          <a:xfrm>
            <a:off x="4819746" y="3925220"/>
            <a:ext cx="1836006" cy="943912"/>
          </a:xfrm>
          <a:custGeom>
            <a:avLst/>
            <a:gdLst>
              <a:gd name="connsiteX0" fmla="*/ 0 w 1836006"/>
              <a:gd name="connsiteY0" fmla="*/ 94391 h 943912"/>
              <a:gd name="connsiteX1" fmla="*/ 94391 w 1836006"/>
              <a:gd name="connsiteY1" fmla="*/ 0 h 943912"/>
              <a:gd name="connsiteX2" fmla="*/ 1741615 w 1836006"/>
              <a:gd name="connsiteY2" fmla="*/ 0 h 943912"/>
              <a:gd name="connsiteX3" fmla="*/ 1836006 w 1836006"/>
              <a:gd name="connsiteY3" fmla="*/ 94391 h 943912"/>
              <a:gd name="connsiteX4" fmla="*/ 1836006 w 1836006"/>
              <a:gd name="connsiteY4" fmla="*/ 849521 h 943912"/>
              <a:gd name="connsiteX5" fmla="*/ 1741615 w 1836006"/>
              <a:gd name="connsiteY5" fmla="*/ 943912 h 943912"/>
              <a:gd name="connsiteX6" fmla="*/ 94391 w 1836006"/>
              <a:gd name="connsiteY6" fmla="*/ 943912 h 943912"/>
              <a:gd name="connsiteX7" fmla="*/ 0 w 1836006"/>
              <a:gd name="connsiteY7" fmla="*/ 849521 h 943912"/>
              <a:gd name="connsiteX8" fmla="*/ 0 w 1836006"/>
              <a:gd name="connsiteY8" fmla="*/ 94391 h 94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6" h="943912">
                <a:moveTo>
                  <a:pt x="0" y="94391"/>
                </a:moveTo>
                <a:cubicBezTo>
                  <a:pt x="0" y="42260"/>
                  <a:pt x="42260" y="0"/>
                  <a:pt x="94391" y="0"/>
                </a:cubicBezTo>
                <a:lnTo>
                  <a:pt x="1741615" y="0"/>
                </a:lnTo>
                <a:cubicBezTo>
                  <a:pt x="1793746" y="0"/>
                  <a:pt x="1836006" y="42260"/>
                  <a:pt x="1836006" y="94391"/>
                </a:cubicBezTo>
                <a:lnTo>
                  <a:pt x="1836006" y="849521"/>
                </a:lnTo>
                <a:cubicBezTo>
                  <a:pt x="1836006" y="901652"/>
                  <a:pt x="1793746" y="943912"/>
                  <a:pt x="1741615" y="943912"/>
                </a:cubicBezTo>
                <a:lnTo>
                  <a:pt x="94391" y="943912"/>
                </a:lnTo>
                <a:cubicBezTo>
                  <a:pt x="42260" y="943912"/>
                  <a:pt x="0" y="901652"/>
                  <a:pt x="0" y="849521"/>
                </a:cubicBezTo>
                <a:lnTo>
                  <a:pt x="0" y="94391"/>
                </a:lnTo>
                <a:close/>
              </a:path>
            </a:pathLst>
          </a:custGeom>
          <a:solidFill>
            <a:schemeClr val="accent5">
              <a:lumMod val="40000"/>
              <a:lumOff val="6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53376" tIns="153376" rIns="153376" bIns="153376" spcCol="1270" anchor="ctr"/>
          <a:lstStyle/>
          <a:p>
            <a:pPr algn="ctr" defTabSz="1466850" fontAlgn="auto">
              <a:lnSpc>
                <a:spcPct val="90000"/>
              </a:lnSpc>
              <a:spcAft>
                <a:spcPct val="35000"/>
              </a:spcAft>
              <a:defRPr/>
            </a:pPr>
            <a:endParaRPr lang="ru-RU" sz="3300"/>
          </a:p>
        </p:txBody>
      </p:sp>
      <p:sp>
        <p:nvSpPr>
          <p:cNvPr id="24" name="Скругленный прямоугольник 23"/>
          <p:cNvSpPr/>
          <p:nvPr/>
        </p:nvSpPr>
        <p:spPr>
          <a:xfrm>
            <a:off x="6820916" y="3768314"/>
            <a:ext cx="1836006" cy="943912"/>
          </a:xfrm>
          <a:prstGeom prst="roundRect">
            <a:avLst>
              <a:gd name="adj" fmla="val 10000"/>
            </a:avLst>
          </a:prstGeom>
          <a:gradFill rotWithShape="0">
            <a:gsLst>
              <a:gs pos="0">
                <a:schemeClr val="accent1">
                  <a:lumMod val="50000"/>
                </a:schemeClr>
              </a:gs>
              <a:gs pos="80000">
                <a:schemeClr val="accent1">
                  <a:lumMod val="75000"/>
                </a:schemeClr>
              </a:gs>
              <a:gs pos="100000">
                <a:schemeClr val="accent1">
                  <a:lumMod val="9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25" name="Полилиния 24"/>
          <p:cNvSpPr/>
          <p:nvPr/>
        </p:nvSpPr>
        <p:spPr>
          <a:xfrm>
            <a:off x="6986080" y="3925220"/>
            <a:ext cx="1836006" cy="943912"/>
          </a:xfrm>
          <a:custGeom>
            <a:avLst/>
            <a:gdLst>
              <a:gd name="connsiteX0" fmla="*/ 0 w 1836006"/>
              <a:gd name="connsiteY0" fmla="*/ 94391 h 943912"/>
              <a:gd name="connsiteX1" fmla="*/ 94391 w 1836006"/>
              <a:gd name="connsiteY1" fmla="*/ 0 h 943912"/>
              <a:gd name="connsiteX2" fmla="*/ 1741615 w 1836006"/>
              <a:gd name="connsiteY2" fmla="*/ 0 h 943912"/>
              <a:gd name="connsiteX3" fmla="*/ 1836006 w 1836006"/>
              <a:gd name="connsiteY3" fmla="*/ 94391 h 943912"/>
              <a:gd name="connsiteX4" fmla="*/ 1836006 w 1836006"/>
              <a:gd name="connsiteY4" fmla="*/ 849521 h 943912"/>
              <a:gd name="connsiteX5" fmla="*/ 1741615 w 1836006"/>
              <a:gd name="connsiteY5" fmla="*/ 943912 h 943912"/>
              <a:gd name="connsiteX6" fmla="*/ 94391 w 1836006"/>
              <a:gd name="connsiteY6" fmla="*/ 943912 h 943912"/>
              <a:gd name="connsiteX7" fmla="*/ 0 w 1836006"/>
              <a:gd name="connsiteY7" fmla="*/ 849521 h 943912"/>
              <a:gd name="connsiteX8" fmla="*/ 0 w 1836006"/>
              <a:gd name="connsiteY8" fmla="*/ 94391 h 94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6006" h="943912">
                <a:moveTo>
                  <a:pt x="0" y="94391"/>
                </a:moveTo>
                <a:cubicBezTo>
                  <a:pt x="0" y="42260"/>
                  <a:pt x="42260" y="0"/>
                  <a:pt x="94391" y="0"/>
                </a:cubicBezTo>
                <a:lnTo>
                  <a:pt x="1741615" y="0"/>
                </a:lnTo>
                <a:cubicBezTo>
                  <a:pt x="1793746" y="0"/>
                  <a:pt x="1836006" y="42260"/>
                  <a:pt x="1836006" y="94391"/>
                </a:cubicBezTo>
                <a:lnTo>
                  <a:pt x="1836006" y="849521"/>
                </a:lnTo>
                <a:cubicBezTo>
                  <a:pt x="1836006" y="901652"/>
                  <a:pt x="1793746" y="943912"/>
                  <a:pt x="1741615" y="943912"/>
                </a:cubicBezTo>
                <a:lnTo>
                  <a:pt x="94391" y="943912"/>
                </a:lnTo>
                <a:cubicBezTo>
                  <a:pt x="42260" y="943912"/>
                  <a:pt x="0" y="901652"/>
                  <a:pt x="0" y="849521"/>
                </a:cubicBezTo>
                <a:lnTo>
                  <a:pt x="0" y="94391"/>
                </a:lnTo>
                <a:close/>
              </a:path>
            </a:pathLst>
          </a:custGeom>
          <a:solidFill>
            <a:schemeClr val="accent5">
              <a:lumMod val="40000"/>
              <a:lumOff val="60000"/>
              <a:alpha val="90000"/>
            </a:schemeClr>
          </a:solidFill>
          <a:scene3d>
            <a:camera prst="orthographicFront"/>
            <a:lightRig rig="threePt" dir="t">
              <a:rot lat="0" lon="0" rev="7500000"/>
            </a:lightRig>
          </a:scene3d>
          <a:sp3d z="152400" extrusionH="63500" prstMaterial="dkEdge">
            <a:bevelT w="125400" h="36350" prst="relaxedInset"/>
            <a:contourClr>
              <a:schemeClr val="bg1"/>
            </a:contourClr>
          </a:sp3d>
        </p:spPr>
        <p:style>
          <a:lnRef idx="1">
            <a:schemeClr val="accent3">
              <a:hueOff val="0"/>
              <a:satOff val="0"/>
              <a:lumOff val="0"/>
              <a:alphaOff val="0"/>
            </a:schemeClr>
          </a:lnRef>
          <a:fillRef idx="1">
            <a:scrgbClr r="0" g="0" b="0"/>
          </a:fillRef>
          <a:effectRef idx="2">
            <a:schemeClr val="accent3">
              <a:alpha val="90000"/>
              <a:tint val="40000"/>
              <a:hueOff val="0"/>
              <a:satOff val="0"/>
              <a:lumOff val="0"/>
              <a:alphaOff val="0"/>
            </a:schemeClr>
          </a:effectRef>
          <a:fontRef idx="minor">
            <a:schemeClr val="dk1">
              <a:hueOff val="0"/>
              <a:satOff val="0"/>
              <a:lumOff val="0"/>
              <a:alphaOff val="0"/>
            </a:schemeClr>
          </a:fontRef>
        </p:style>
        <p:txBody>
          <a:bodyPr lIns="153376" tIns="153376" rIns="153376" bIns="153376" spcCol="1270" anchor="ctr"/>
          <a:lstStyle/>
          <a:p>
            <a:pPr algn="ctr" defTabSz="1466850" fontAlgn="auto">
              <a:lnSpc>
                <a:spcPct val="90000"/>
              </a:lnSpc>
              <a:spcAft>
                <a:spcPct val="35000"/>
              </a:spcAft>
              <a:defRPr/>
            </a:pPr>
            <a:endParaRPr lang="ru-RU" sz="3300"/>
          </a:p>
        </p:txBody>
      </p:sp>
      <p:pic>
        <p:nvPicPr>
          <p:cNvPr id="4" name="Рисунок 3"/>
          <p:cNvPicPr>
            <a:picLocks noChangeAspect="1"/>
          </p:cNvPicPr>
          <p:nvPr/>
        </p:nvPicPr>
        <p:blipFill rotWithShape="1">
          <a:blip r:embed="rId5" cstate="email">
            <a:extLst/>
          </a:blip>
          <a:srcRect/>
          <a:stretch/>
        </p:blipFill>
        <p:spPr>
          <a:xfrm>
            <a:off x="683214" y="4968000"/>
            <a:ext cx="1443729"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Рисунок 9"/>
          <p:cNvPicPr>
            <a:picLocks noChangeAspect="1"/>
          </p:cNvPicPr>
          <p:nvPr/>
        </p:nvPicPr>
        <p:blipFill rotWithShape="1">
          <a:blip r:embed="rId6" cstate="email">
            <a:extLst/>
          </a:blip>
          <a:srcRect/>
          <a:stretch/>
        </p:blipFill>
        <p:spPr>
          <a:xfrm>
            <a:off x="5015874" y="4968000"/>
            <a:ext cx="1443750"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a:blip r:embed="rId7" cstate="email">
            <a:extLst/>
          </a:blip>
          <a:stretch>
            <a:fillRect/>
          </a:stretch>
        </p:blipFill>
        <p:spPr>
          <a:xfrm>
            <a:off x="7182208" y="4968000"/>
            <a:ext cx="1443750"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8" cstate="email">
            <a:extLst/>
          </a:blip>
          <a:srcRect/>
          <a:stretch/>
        </p:blipFill>
        <p:spPr>
          <a:xfrm>
            <a:off x="2849549" y="4968000"/>
            <a:ext cx="1443729" cy="1800000"/>
          </a:xfrm>
          <a:prstGeom prst="roundRect">
            <a:avLst>
              <a:gd name="adj" fmla="val 16667"/>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400" b="1">
                <a:solidFill>
                  <a:srgbClr val="0070C0"/>
                </a:solidFill>
                <a:latin typeface="Comic Sans MS" pitchFamily="66" charset="0"/>
              </a:rPr>
              <a:t>Повышенный уровень.</a:t>
            </a:r>
            <a:r>
              <a:rPr lang="ru-RU" sz="2400">
                <a:solidFill>
                  <a:srgbClr val="0070C0"/>
                </a:solidFill>
                <a:latin typeface="Comic Sans MS" pitchFamily="66" charset="0"/>
              </a:rPr>
              <a:t> </a:t>
            </a:r>
            <a:r>
              <a:rPr lang="ru-RU" sz="2400">
                <a:latin typeface="Comic Sans MS" pitchFamily="66" charset="0"/>
              </a:rPr>
              <a:t>Используя иллюстрации и текст учебника, выделите заметные вам сходства и отличия древнерусской и византийской живописи.</a:t>
            </a:r>
          </a:p>
        </p:txBody>
      </p:sp>
      <p:pic>
        <p:nvPicPr>
          <p:cNvPr id="3891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normAutofit fontScale="90000"/>
          </a:bodyPr>
          <a:lstStyle/>
          <a:p>
            <a:pPr fontAlgn="auto">
              <a:spcAft>
                <a:spcPts val="0"/>
              </a:spcAft>
              <a:defRPr/>
            </a:pPr>
            <a:r>
              <a:rPr lang="ru-RU" dirty="0" smtClean="0"/>
              <a:t>ЯЗЫК ОБРАЗОВ И ЗНАКОВ</a:t>
            </a:r>
            <a:endParaRPr lang="ru-RU" dirty="0"/>
          </a:p>
        </p:txBody>
      </p:sp>
      <p:graphicFrame>
        <p:nvGraphicFramePr>
          <p:cNvPr id="38935" name="Group 23"/>
          <p:cNvGraphicFramePr>
            <a:graphicFrameLocks noGrp="1"/>
          </p:cNvGraphicFramePr>
          <p:nvPr/>
        </p:nvGraphicFramePr>
        <p:xfrm>
          <a:off x="250825" y="2492375"/>
          <a:ext cx="8640763" cy="4206240"/>
        </p:xfrm>
        <a:graphic>
          <a:graphicData uri="http://schemas.openxmlformats.org/drawingml/2006/table">
            <a:tbl>
              <a:tblPr/>
              <a:tblGrid>
                <a:gridCol w="2881313"/>
                <a:gridCol w="2879725"/>
                <a:gridCol w="2879725"/>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Византийская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живопись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Сходства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Древнерусская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Comic Sans MS" pitchFamily="66" charset="0"/>
                        </a:rPr>
                        <a:t>живопись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pic>
        <p:nvPicPr>
          <p:cNvPr id="2" name="Рисунок 1"/>
          <p:cNvPicPr>
            <a:picLocks noChangeAspect="1"/>
          </p:cNvPicPr>
          <p:nvPr/>
        </p:nvPicPr>
        <p:blipFill rotWithShape="1">
          <a:blip r:embed="rId5"/>
          <a:srcRect/>
          <a:stretch/>
        </p:blipFill>
        <p:spPr>
          <a:xfrm>
            <a:off x="252413" y="3316288"/>
            <a:ext cx="2879725" cy="3371850"/>
          </a:xfrm>
          <a:prstGeom prst="rect">
            <a:avLst/>
          </a:prstGeom>
          <a:ln>
            <a:solidFill>
              <a:schemeClr val="bg1">
                <a:lumMod val="50000"/>
              </a:schemeClr>
            </a:solidFill>
          </a:ln>
        </p:spPr>
      </p:pic>
      <p:pic>
        <p:nvPicPr>
          <p:cNvPr id="5" name="Рисунок 4"/>
          <p:cNvPicPr>
            <a:picLocks noChangeAspect="1"/>
          </p:cNvPicPr>
          <p:nvPr/>
        </p:nvPicPr>
        <p:blipFill rotWithShape="1">
          <a:blip r:embed="rId6"/>
          <a:srcRect/>
          <a:stretch/>
        </p:blipFill>
        <p:spPr>
          <a:xfrm>
            <a:off x="6011863" y="3316288"/>
            <a:ext cx="2879725" cy="3371850"/>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ый прямоугольник 18"/>
          <p:cNvSpPr/>
          <p:nvPr/>
        </p:nvSpPr>
        <p:spPr>
          <a:xfrm>
            <a:off x="252000" y="1800000"/>
            <a:ext cx="8640000" cy="3600000"/>
          </a:xfrm>
          <a:prstGeom prst="roundRect">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8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После </a:t>
            </a:r>
            <a:r>
              <a:rPr lang="ru-RU" sz="3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Крещения </a:t>
            </a:r>
            <a:r>
              <a:rPr lang="ru-RU"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Русь стала частью православного мира.</a:t>
            </a:r>
          </a:p>
          <a:p>
            <a:pPr algn="ctr" fontAlgn="auto">
              <a:spcBef>
                <a:spcPts val="0"/>
              </a:spcBef>
              <a:spcAft>
                <a:spcPts val="0"/>
              </a:spcAft>
              <a:defRPr/>
            </a:pPr>
            <a:r>
              <a:rPr lang="ru-RU" sz="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 на Руси православная культура переплеталась с языческими верованиями и обычаями</a:t>
            </a:r>
          </a:p>
        </p:txBody>
      </p:sp>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pic>
        <p:nvPicPr>
          <p:cNvPr id="40963"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0728"/>
            <a:ext cx="8640000" cy="1269980"/>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47663"/>
            <a:r>
              <a:rPr lang="ru-RU" sz="2400" b="1">
                <a:solidFill>
                  <a:srgbClr val="0070C0"/>
                </a:solidFill>
                <a:latin typeface="Comic Sans MS" pitchFamily="66" charset="0"/>
              </a:rPr>
              <a:t>Повышенный уровень.</a:t>
            </a:r>
            <a:r>
              <a:rPr lang="ru-RU" sz="2400">
                <a:latin typeface="Comic Sans MS" pitchFamily="66" charset="0"/>
              </a:rPr>
              <a:t> Используя древнерусские афоризмы, определи и запиши, какие черты характера ценили или осуждали древние русичи.</a:t>
            </a: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3013"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3" name="Скругленный прямоугольник 2"/>
          <p:cNvSpPr/>
          <p:nvPr/>
        </p:nvSpPr>
        <p:spPr>
          <a:xfrm>
            <a:off x="252413" y="2468563"/>
            <a:ext cx="8637587" cy="4114800"/>
          </a:xfrm>
          <a:prstGeom prst="roundRect">
            <a:avLst>
              <a:gd name="adj" fmla="val 6566"/>
            </a:avLst>
          </a:prstGeom>
          <a:solidFill>
            <a:schemeClr val="accent4">
              <a:lumMod val="20000"/>
              <a:lumOff val="80000"/>
            </a:schemeClr>
          </a:solidFill>
          <a:ln>
            <a:solidFill>
              <a:schemeClr val="tx1"/>
            </a:solidFill>
          </a:ln>
        </p:spPr>
        <p:txBody>
          <a:bodyPr anchor="ctr">
            <a:spAutoFit/>
          </a:bodyPr>
          <a:lstStyle/>
          <a:p>
            <a:pPr indent="357188"/>
            <a:r>
              <a:rPr lang="ru-RU" sz="2300">
                <a:latin typeface="Comic Sans MS" pitchFamily="66" charset="0"/>
              </a:rPr>
              <a:t>– Не место может украсить добродетель, но добродетель – место.</a:t>
            </a:r>
          </a:p>
          <a:p>
            <a:pPr indent="357188"/>
            <a:r>
              <a:rPr lang="ru-RU" sz="2300">
                <a:latin typeface="Comic Sans MS" pitchFamily="66" charset="0"/>
              </a:rPr>
              <a:t>– Рана от верного друга достойнее, чем поцелуй врага.</a:t>
            </a:r>
          </a:p>
          <a:p>
            <a:pPr indent="357188"/>
            <a:r>
              <a:rPr lang="ru-RU" sz="2300">
                <a:latin typeface="Comic Sans MS" pitchFamily="66" charset="0"/>
              </a:rPr>
              <a:t>– Уменье коня узнаётся на войне, а верный друг – в беде.</a:t>
            </a:r>
          </a:p>
          <a:p>
            <a:pPr indent="357188"/>
            <a:r>
              <a:rPr lang="ru-RU" sz="2300">
                <a:latin typeface="Comic Sans MS" pitchFamily="66" charset="0"/>
              </a:rPr>
              <a:t>– Всем угождать – зло.</a:t>
            </a:r>
          </a:p>
          <a:p>
            <a:pPr indent="357188"/>
            <a:r>
              <a:rPr lang="ru-RU" sz="2300">
                <a:latin typeface="Comic Sans MS" pitchFamily="66" charset="0"/>
              </a:rPr>
              <a:t>– Кто хочет другими управлять, пусть сначала научится владеть собой.</a:t>
            </a:r>
          </a:p>
          <a:p>
            <a:pPr indent="357188"/>
            <a:r>
              <a:rPr lang="ru-RU" sz="2300">
                <a:latin typeface="Comic Sans MS" pitchFamily="66" charset="0"/>
              </a:rPr>
              <a:t>– Копающий яму под ближним своим – упадёт в неё.</a:t>
            </a:r>
          </a:p>
          <a:p>
            <a:pPr indent="357188"/>
            <a:r>
              <a:rPr lang="ru-RU" sz="2300">
                <a:latin typeface="Comic Sans MS" pitchFamily="66" charset="0"/>
              </a:rPr>
              <a:t>– Уча – учи поступками, а не словами.</a:t>
            </a:r>
          </a:p>
          <a:p>
            <a:pPr indent="357188"/>
            <a:r>
              <a:rPr lang="ru-RU" sz="2300">
                <a:latin typeface="Comic Sans MS" pitchFamily="66" charset="0"/>
              </a:rPr>
              <a:t>– Лучше ногами споткнуться, чем языком.</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Скругленный прямоугольник 51"/>
          <p:cNvSpPr/>
          <p:nvPr/>
        </p:nvSpPr>
        <p:spPr>
          <a:xfrm>
            <a:off x="252000" y="980728"/>
            <a:ext cx="8640000" cy="1465362"/>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r>
              <a:rPr lang="ru-RU" sz="2800">
                <a:latin typeface="Comic Sans MS" pitchFamily="66" charset="0"/>
              </a:rPr>
              <a:t>	Сделай электронную презентацию «Памятники культуры Древней Руси», разделив их на христианские и языческие.</a:t>
            </a:r>
            <a:endParaRPr lang="ru-RU" sz="2600">
              <a:latin typeface="Comic Sans MS" pitchFamily="66" charset="0"/>
            </a:endParaRPr>
          </a:p>
        </p:txBody>
      </p:sp>
      <p:sp>
        <p:nvSpPr>
          <p:cNvPr id="2" name="Заголовок 1"/>
          <p:cNvSpPr>
            <a:spLocks noGrp="1"/>
          </p:cNvSpPr>
          <p:nvPr>
            <p:ph type="title"/>
          </p:nvPr>
        </p:nvSpPr>
        <p:spPr/>
        <p:txBody>
          <a:bodyPr/>
          <a:lstStyle/>
          <a:p>
            <a:pPr fontAlgn="auto">
              <a:spcAft>
                <a:spcPts val="0"/>
              </a:spcAft>
              <a:defRPr/>
            </a:pPr>
            <a:r>
              <a:rPr lang="ru-RU" sz="3600" dirty="0"/>
              <a:t>ПРИМЕНЯЕМ НОВЫЕ ЗНАНИЯ</a:t>
            </a:r>
          </a:p>
        </p:txBody>
      </p:sp>
      <p:pic>
        <p:nvPicPr>
          <p:cNvPr id="45061" name="Picture 10"/>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8372475" y="0"/>
            <a:ext cx="771525" cy="1331913"/>
          </a:xfrm>
          <a:prstGeom prst="rect">
            <a:avLst/>
          </a:prstGeom>
          <a:noFill/>
          <a:ln w="9525">
            <a:noFill/>
            <a:miter lim="800000"/>
            <a:headEnd/>
            <a:tailEnd/>
          </a:ln>
        </p:spPr>
      </p:pic>
      <p:sp>
        <p:nvSpPr>
          <p:cNvPr id="7" name="Овал 6"/>
          <p:cNvSpPr>
            <a:spLocks noChangeAspect="1"/>
          </p:cNvSpPr>
          <p:nvPr/>
        </p:nvSpPr>
        <p:spPr>
          <a:xfrm>
            <a:off x="899592" y="1196752"/>
            <a:ext cx="252000" cy="252000"/>
          </a:xfrm>
          <a:prstGeom prst="ellipse">
            <a:avLst/>
          </a:prstGeom>
          <a:solidFill>
            <a:srgbClr val="00B0F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5241" tIns="562479" rIns="15240" bIns="562477" spcCol="1270" anchor="ctr"/>
          <a:lstStyle/>
          <a:p>
            <a:pPr algn="ctr" defTabSz="1066800" fontAlgn="auto">
              <a:lnSpc>
                <a:spcPct val="90000"/>
              </a:lnSpc>
              <a:spcAft>
                <a:spcPct val="35000"/>
              </a:spcAft>
              <a:defRPr/>
            </a:pPr>
            <a:endParaRPr lang="ru-RU" sz="2400"/>
          </a:p>
        </p:txBody>
      </p:sp>
      <p:pic>
        <p:nvPicPr>
          <p:cNvPr id="8" name="Picture 2"/>
          <p:cNvPicPr>
            <a:picLocks noChangeAspect="1" noChangeArrowheads="1"/>
          </p:cNvPicPr>
          <p:nvPr/>
        </p:nvPicPr>
        <p:blipFill>
          <a:blip r:embed="rId5" cstate="print">
            <a:extLst/>
          </a:blip>
          <a:srcRect/>
          <a:stretch>
            <a:fillRect/>
          </a:stretch>
        </p:blipFill>
        <p:spPr bwMode="auto">
          <a:xfrm>
            <a:off x="467584" y="1117454"/>
            <a:ext cx="360000" cy="359128"/>
          </a:xfrm>
          <a:prstGeom prst="roundRect">
            <a:avLst>
              <a:gd name="adj" fmla="val 1125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4098" name="Picture 2"/>
          <p:cNvPicPr>
            <a:picLocks noChangeAspect="1" noChangeArrowheads="1"/>
          </p:cNvPicPr>
          <p:nvPr/>
        </p:nvPicPr>
        <p:blipFill>
          <a:blip r:embed="rId6" cstate="email">
            <a:extLst/>
          </a:blip>
          <a:srcRect/>
          <a:stretch>
            <a:fillRect/>
          </a:stretch>
        </p:blipFill>
        <p:spPr bwMode="auto">
          <a:xfrm>
            <a:off x="252000" y="3010701"/>
            <a:ext cx="2664000" cy="2938579"/>
          </a:xfrm>
          <a:prstGeom prst="roundRect">
            <a:avLst>
              <a:gd name="adj" fmla="val 1072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4099" name="Picture 3"/>
          <p:cNvPicPr>
            <a:picLocks noChangeAspect="1" noChangeArrowheads="1"/>
          </p:cNvPicPr>
          <p:nvPr/>
        </p:nvPicPr>
        <p:blipFill>
          <a:blip r:embed="rId7" cstate="email">
            <a:extLst/>
          </a:blip>
          <a:srcRect/>
          <a:stretch>
            <a:fillRect/>
          </a:stretch>
        </p:blipFill>
        <p:spPr bwMode="auto">
          <a:xfrm>
            <a:off x="3205274" y="3093991"/>
            <a:ext cx="2664000" cy="2772001"/>
          </a:xfrm>
          <a:prstGeom prst="roundRect">
            <a:avLst>
              <a:gd name="adj" fmla="val 1204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4100" name="Picture 4"/>
          <p:cNvPicPr>
            <a:picLocks noChangeAspect="1" noChangeArrowheads="1"/>
          </p:cNvPicPr>
          <p:nvPr/>
        </p:nvPicPr>
        <p:blipFill rotWithShape="1">
          <a:blip r:embed="rId8" cstate="email">
            <a:extLst/>
          </a:blip>
          <a:srcRect b="2093"/>
          <a:stretch/>
        </p:blipFill>
        <p:spPr bwMode="auto">
          <a:xfrm>
            <a:off x="6141462" y="2928554"/>
            <a:ext cx="2664000" cy="2937438"/>
          </a:xfrm>
          <a:prstGeom prst="roundRect">
            <a:avLst>
              <a:gd name="adj" fmla="val 10726"/>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252413" y="981075"/>
            <a:ext cx="3598862" cy="4392613"/>
          </a:xfrm>
          <a:prstGeom prst="roundRect">
            <a:avLst>
              <a:gd name="adj" fmla="val 10315"/>
            </a:avLst>
          </a:prstGeom>
          <a:blipFill dpi="0" rotWithShape="1">
            <a:blip r:embed="rId3"/>
            <a:srcRect/>
            <a:tile tx="0" ty="0" sx="100000" sy="100000" flip="none" algn="tl"/>
          </a:blipFill>
          <a:ln>
            <a:round/>
          </a:ln>
        </p:spPr>
        <p:txBody>
          <a:bodyPr lIns="72000" rIns="72000" rtlCol="0" anchor="ctr">
            <a:noAutofit/>
          </a:bodyPr>
          <a:lstStyle/>
          <a:p>
            <a:pPr marL="88900" algn="ctr" fontAlgn="auto">
              <a:spcAft>
                <a:spcPts val="0"/>
              </a:spcAft>
              <a:buFont typeface="Comic Sans MS" pitchFamily="66" charset="0"/>
              <a:buNone/>
              <a:defRPr/>
            </a:pPr>
            <a:r>
              <a:rPr lang="ru-RU" sz="1500" i="1" dirty="0"/>
              <a:t>Из жития святого Феодосия Печерского. XI век</a:t>
            </a:r>
          </a:p>
          <a:p>
            <a:pPr marL="88900" indent="263525" fontAlgn="auto">
              <a:spcAft>
                <a:spcPts val="0"/>
              </a:spcAft>
              <a:buFont typeface="Comic Sans MS" pitchFamily="66" charset="0"/>
              <a:buNone/>
              <a:defRPr/>
            </a:pPr>
            <a:r>
              <a:rPr lang="ru-RU" sz="1500" dirty="0" smtClean="0"/>
              <a:t>«</a:t>
            </a:r>
            <a:r>
              <a:rPr lang="ru-RU" sz="1500" dirty="0"/>
              <a:t>Феодосий рос, будучи телом и душой </a:t>
            </a:r>
            <a:r>
              <a:rPr lang="ru-RU" sz="1500" dirty="0" err="1"/>
              <a:t>влеком</a:t>
            </a:r>
            <a:r>
              <a:rPr lang="ru-RU" sz="1500" dirty="0"/>
              <a:t> на любовь Божию … к детям же играющим не приближался … одежду же носил худую и заплатанную. В 13 лет начал он трудиться. И ходил на сельские пашни… Мать же его останавливала и велела облачаться в одежду светлую и ходить со сверстниками своими на игры. Говорила ему, что так он укоризну себе и роду своему творит. Юноша же не послушался её. …Мыслил более всего он о том, как и каким образом спасти душу свою...»</a:t>
            </a:r>
          </a:p>
        </p:txBody>
      </p:sp>
      <p:sp>
        <p:nvSpPr>
          <p:cNvPr id="7" name="Объект 6"/>
          <p:cNvSpPr>
            <a:spLocks noGrp="1"/>
          </p:cNvSpPr>
          <p:nvPr>
            <p:ph sz="half" idx="2"/>
          </p:nvPr>
        </p:nvSpPr>
        <p:spPr>
          <a:xfrm>
            <a:off x="5292725" y="981075"/>
            <a:ext cx="3598863" cy="4392613"/>
          </a:xfrm>
          <a:blipFill dpi="0" rotWithShape="1">
            <a:blip r:embed="rId3"/>
            <a:srcRect/>
            <a:tile tx="0" ty="0" sx="100000" sy="100000" flip="none" algn="tl"/>
          </a:blipFill>
          <a:ln>
            <a:round/>
          </a:ln>
        </p:spPr>
        <p:txBody>
          <a:bodyPr anchor="ctr"/>
          <a:lstStyle/>
          <a:p>
            <a:pPr marL="82550" indent="282575" algn="ctr">
              <a:spcBef>
                <a:spcPct val="0"/>
              </a:spcBef>
              <a:buFont typeface="Comic Sans MS" pitchFamily="66" charset="0"/>
              <a:buNone/>
            </a:pPr>
            <a:r>
              <a:rPr lang="ru-RU" sz="1300" i="1" smtClean="0"/>
              <a:t>Из сочинения христианского проповедника. XII век</a:t>
            </a:r>
          </a:p>
          <a:p>
            <a:pPr marL="82550" indent="282575" algn="ctr">
              <a:spcBef>
                <a:spcPct val="0"/>
              </a:spcBef>
              <a:buFont typeface="Comic Sans MS" pitchFamily="66" charset="0"/>
              <a:buNone/>
            </a:pPr>
            <a:endParaRPr lang="ru-RU" sz="1300" i="1" smtClean="0"/>
          </a:p>
          <a:p>
            <a:pPr marL="82550" indent="282575">
              <a:spcBef>
                <a:spcPct val="0"/>
              </a:spcBef>
              <a:buFont typeface="Comic Sans MS" pitchFamily="66" charset="0"/>
              <a:buNone/>
            </a:pPr>
            <a:r>
              <a:rPr lang="ru-RU" sz="1300" smtClean="0"/>
              <a:t>«Если какой-нибудь плясун, или чудец [актёр], или иной какой игрец позовёт на игрище или на сборище пред идолами, то все туда радостно бегут и, веселясь, весь день проводят там. Если же позовут в церковь, то мы позёвываем, чешемся, сонно потягиваемся и отвечаем: "дождливо, холодно« или ещё чем-либо отговариваемся...</a:t>
            </a:r>
          </a:p>
          <a:p>
            <a:pPr marL="82550" indent="282575">
              <a:spcBef>
                <a:spcPct val="0"/>
              </a:spcBef>
              <a:buFont typeface="Comic Sans MS" pitchFamily="66" charset="0"/>
              <a:buNone/>
            </a:pPr>
            <a:r>
              <a:rPr lang="ru-RU" sz="1300" smtClean="0"/>
              <a:t>На игрищах нет ни крыши, ни защиты от ветра, но нередко и дождь идёт, дует ветер, метёт метель, но мы все это приемлем, радуясь, и увлекаемся зрелищем бесовским, гибельным для наших душ. А в церкви и крыша есть, и благоухание, но туда люди не хотят идти».</a:t>
            </a:r>
          </a:p>
        </p:txBody>
      </p:sp>
      <p:sp>
        <p:nvSpPr>
          <p:cNvPr id="22" name="Стрелка вправо 21"/>
          <p:cNvSpPr/>
          <p:nvPr/>
        </p:nvSpPr>
        <p:spPr>
          <a:xfrm>
            <a:off x="3762000" y="2348880"/>
            <a:ext cx="1620000" cy="360000"/>
          </a:xfrm>
          <a:prstGeom prst="rightArrow">
            <a:avLst>
              <a:gd name="adj1" fmla="val 50000"/>
              <a:gd name="adj2" fmla="val 87830"/>
            </a:avLst>
          </a:prstGeom>
          <a:solidFill>
            <a:srgbClr val="FF000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Стрелка влево 22"/>
          <p:cNvSpPr/>
          <p:nvPr/>
        </p:nvSpPr>
        <p:spPr>
          <a:xfrm>
            <a:off x="3762000" y="4005064"/>
            <a:ext cx="1620000" cy="360000"/>
          </a:xfrm>
          <a:prstGeom prst="leftArrow">
            <a:avLst>
              <a:gd name="adj1" fmla="val 50000"/>
              <a:gd name="adj2" fmla="val 90532"/>
            </a:avLst>
          </a:prstGeom>
          <a:solidFill>
            <a:srgbClr val="00B050"/>
          </a:solidFill>
          <a:ln>
            <a:solidFill>
              <a:srgbClr val="FFFF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407" name="Объект 6"/>
          <p:cNvSpPr>
            <a:spLocks/>
          </p:cNvSpPr>
          <p:nvPr/>
        </p:nvSpPr>
        <p:spPr bwMode="auto">
          <a:xfrm>
            <a:off x="252413" y="981075"/>
            <a:ext cx="8640762" cy="4391025"/>
          </a:xfrm>
          <a:prstGeom prst="roundRect">
            <a:avLst>
              <a:gd name="adj" fmla="val 8194"/>
            </a:avLst>
          </a:prstGeom>
          <a:blipFill dpi="0" rotWithShape="1">
            <a:blip r:embed="rId3"/>
            <a:srcRect/>
            <a:tile tx="0" ty="0" sx="100000" sy="100000" flip="none" algn="tl"/>
          </a:blipFill>
          <a:ln w="44450">
            <a:solidFill>
              <a:srgbClr val="00CC00"/>
            </a:solidFill>
            <a:round/>
            <a:headEnd/>
            <a:tailEnd/>
          </a:ln>
        </p:spPr>
        <p:txBody>
          <a:bodyPr anchor="ctr"/>
          <a:lstStyle/>
          <a:p>
            <a:pPr marL="82550" indent="282575" algn="ctr">
              <a:buFont typeface="Comic Sans MS" pitchFamily="66" charset="0"/>
              <a:buNone/>
            </a:pPr>
            <a:r>
              <a:rPr lang="ru-RU" sz="2200" i="1">
                <a:latin typeface="Comic Sans MS" pitchFamily="66" charset="0"/>
              </a:rPr>
              <a:t>Из сочинения христианского проповедника. XII век</a:t>
            </a:r>
          </a:p>
          <a:p>
            <a:pPr marL="82550" indent="282575">
              <a:buFont typeface="Comic Sans MS" pitchFamily="66" charset="0"/>
              <a:buNone/>
            </a:pPr>
            <a:r>
              <a:rPr lang="ru-RU" sz="2200">
                <a:latin typeface="Comic Sans MS" pitchFamily="66" charset="0"/>
              </a:rPr>
              <a:t>«Если какой-нибудь плясун, или чудец [актёр], или иной какой игрец позовёт на игрище или на сборище пред идолами, то все туда радостно бегут и, веселясь, весь день проводят там. Если же позовут в церковь, то мы позёвываем, чешемся, сонно потягиваемся и отвечаем: "дождливо, холодно</a:t>
            </a:r>
            <a:r>
              <a:rPr lang="en-US" sz="2200">
                <a:latin typeface="Comic Sans MS" pitchFamily="66" charset="0"/>
              </a:rPr>
              <a:t>”</a:t>
            </a:r>
            <a:r>
              <a:rPr lang="ru-RU" sz="2200">
                <a:latin typeface="Comic Sans MS" pitchFamily="66" charset="0"/>
              </a:rPr>
              <a:t> или ещё чем-либо отговариваемся...</a:t>
            </a:r>
          </a:p>
          <a:p>
            <a:pPr marL="82550" indent="282575">
              <a:buFont typeface="Comic Sans MS" pitchFamily="66" charset="0"/>
              <a:buNone/>
            </a:pPr>
            <a:r>
              <a:rPr lang="ru-RU" sz="2200">
                <a:latin typeface="Comic Sans MS" pitchFamily="66" charset="0"/>
              </a:rPr>
              <a:t>На игрищах нет ни крыши, ни защиты от ветра, но нередко и дождь идёт, дует ветер, метёт метель, но мы все это приемлем, радуясь, и увлекаемся зрелищем бесовским, гибельным для наших душ. А в церкви и крыша есть, и благоухание, но туда люди не хотят идти».</a:t>
            </a:r>
          </a:p>
        </p:txBody>
      </p:sp>
      <p:sp>
        <p:nvSpPr>
          <p:cNvPr id="4" name="Скругленный прямоугольник 3"/>
          <p:cNvSpPr/>
          <p:nvPr/>
        </p:nvSpPr>
        <p:spPr>
          <a:xfrm>
            <a:off x="252000" y="5472000"/>
            <a:ext cx="8640000" cy="903327"/>
          </a:xfrm>
          <a:prstGeom prst="roundRect">
            <a:avLst>
              <a:gd name="adj" fmla="val 14188"/>
            </a:avLst>
          </a:prstGeom>
          <a:blipFill>
            <a:blip r:embed="rId3" cstate="print"/>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rPr>
              <a:t>	Какие можно сделать выводы о верованиях горожан? Можно ли назвать Русь христианской страной?</a:t>
            </a:r>
          </a:p>
        </p:txBody>
      </p:sp>
      <p:sp>
        <p:nvSpPr>
          <p:cNvPr id="6" name="Скругленный прямоугольник 5"/>
          <p:cNvSpPr/>
          <p:nvPr/>
        </p:nvSpPr>
        <p:spPr>
          <a:xfrm>
            <a:off x="252000" y="5472000"/>
            <a:ext cx="8640000" cy="1328023"/>
          </a:xfrm>
          <a:prstGeom prst="roundRect">
            <a:avLst/>
          </a:prstGeom>
          <a:blipFill>
            <a:blip r:embed="rId3" cstate="print">
              <a:extLst/>
            </a:blip>
            <a:tile tx="0" ty="0" sx="100000" sy="100000" flip="none" algn="tl"/>
          </a:blipFill>
          <a:ln w="25400">
            <a:solidFill>
              <a:schemeClr val="tx1">
                <a:lumMod val="50000"/>
              </a:schemeClr>
            </a:solidFill>
          </a:ln>
          <a:scene3d>
            <a:camera prst="orthographicFront"/>
            <a:lightRig rig="threePt" dir="t"/>
          </a:scene3d>
          <a:sp3d>
            <a:bevelT prst="angle"/>
          </a:sp3d>
        </p:spPr>
        <p:txBody>
          <a:bodyPr>
            <a:spAutoFit/>
          </a:bodyPr>
          <a:lstStyle/>
          <a:p>
            <a:pPr fontAlgn="auto">
              <a:spcBef>
                <a:spcPts val="0"/>
              </a:spcBef>
              <a:spcAft>
                <a:spcPts val="0"/>
              </a:spcAft>
              <a:defRPr/>
            </a:pPr>
            <a:r>
              <a:rPr lang="ru-RU" sz="2300" dirty="0">
                <a:latin typeface="+mn-lt"/>
              </a:rPr>
              <a:t>	Какая цель в жизни прославляется в житии святого Феодосия? Судя по этому сочинению, можно ли назвать Русь христианской страной?</a:t>
            </a:r>
          </a:p>
        </p:txBody>
      </p:sp>
      <p:sp>
        <p:nvSpPr>
          <p:cNvPr id="12" name="Объект 1"/>
          <p:cNvSpPr>
            <a:spLocks/>
          </p:cNvSpPr>
          <p:nvPr/>
        </p:nvSpPr>
        <p:spPr bwMode="auto">
          <a:xfrm>
            <a:off x="250825" y="981075"/>
            <a:ext cx="8639175" cy="4391025"/>
          </a:xfrm>
          <a:prstGeom prst="roundRect">
            <a:avLst>
              <a:gd name="adj" fmla="val 8097"/>
            </a:avLst>
          </a:prstGeom>
          <a:blipFill dpi="0" rotWithShape="1">
            <a:blip r:embed="rId3"/>
            <a:srcRect/>
            <a:tile tx="0" ty="0" sx="100000" sy="100000" flip="none" algn="tl"/>
          </a:blipFill>
          <a:ln w="44450">
            <a:solidFill>
              <a:srgbClr val="FF0000"/>
            </a:solidFill>
            <a:round/>
            <a:headEnd/>
            <a:tailEnd/>
          </a:ln>
        </p:spPr>
        <p:txBody>
          <a:bodyPr anchor="ctr"/>
          <a:lstStyle/>
          <a:p>
            <a:pPr marL="88900" algn="ctr" fontAlgn="auto">
              <a:spcBef>
                <a:spcPts val="0"/>
              </a:spcBef>
              <a:spcAft>
                <a:spcPts val="0"/>
              </a:spcAft>
              <a:buFont typeface="Comic Sans MS" pitchFamily="66" charset="0"/>
              <a:buNone/>
              <a:defRPr/>
            </a:pPr>
            <a:r>
              <a:rPr lang="ru-RU" sz="2400" i="1" dirty="0">
                <a:latin typeface="Comic Sans MS" pitchFamily="66" charset="0"/>
              </a:rPr>
              <a:t>Из жития святого Феодосия Печерского. XI век</a:t>
            </a:r>
          </a:p>
          <a:p>
            <a:pPr marL="88900" indent="263525" fontAlgn="auto">
              <a:spcBef>
                <a:spcPts val="0"/>
              </a:spcBef>
              <a:spcAft>
                <a:spcPts val="0"/>
              </a:spcAft>
              <a:buFont typeface="Comic Sans MS" pitchFamily="66" charset="0"/>
              <a:buNone/>
              <a:defRPr/>
            </a:pPr>
            <a:r>
              <a:rPr lang="ru-RU" sz="2400" dirty="0">
                <a:latin typeface="Comic Sans MS" pitchFamily="66" charset="0"/>
              </a:rPr>
              <a:t>«Феодосий рос, будучи телом и душой </a:t>
            </a:r>
            <a:r>
              <a:rPr lang="ru-RU" sz="2400" dirty="0" err="1">
                <a:latin typeface="Comic Sans MS" pitchFamily="66" charset="0"/>
              </a:rPr>
              <a:t>влеком</a:t>
            </a:r>
            <a:r>
              <a:rPr lang="ru-RU" sz="2400" dirty="0">
                <a:latin typeface="Comic Sans MS" pitchFamily="66" charset="0"/>
              </a:rPr>
              <a:t> на любовь Божию … к детям же играющим не приближался … одежду же носил худую и заплатанную. В 13 лет начал он трудиться. И ходил на сельские пашни… Мать же его останавливала и велела облачаться в одежду светлую и ходить со сверстниками своими на игры. Говорила ему, что так он укоризну себе и роду своему творит. Юноша же не послушался её. …Мыслил более всего он о том, как и каким образом спасти душу свою...»</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sp>
        <p:nvSpPr>
          <p:cNvPr id="20" name="Овал 19"/>
          <p:cNvSpPr>
            <a:spLocks noChangeAspect="1"/>
          </p:cNvSpPr>
          <p:nvPr/>
        </p:nvSpPr>
        <p:spPr>
          <a:xfrm>
            <a:off x="827616" y="5548073"/>
            <a:ext cx="288000" cy="288000"/>
          </a:xfrm>
          <a:prstGeom prst="ellipse">
            <a:avLst/>
          </a:prstGeom>
          <a:solidFill>
            <a:schemeClr val="accent1">
              <a:lumMod val="75000"/>
            </a:schemeClr>
          </a:solidFill>
          <a:ln>
            <a:solidFill>
              <a:schemeClr val="tx1">
                <a:lumMod val="50000"/>
              </a:schemeClr>
            </a:solid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796" tIns="409271" rIns="10794" bIns="409269" spcCol="1270" anchor="ctr"/>
          <a:lstStyle/>
          <a:p>
            <a:pPr algn="ctr" defTabSz="755650" fontAlgn="auto">
              <a:lnSpc>
                <a:spcPct val="90000"/>
              </a:lnSpc>
              <a:spcBef>
                <a:spcPts val="0"/>
              </a:spcBef>
              <a:spcAft>
                <a:spcPct val="35000"/>
              </a:spcAft>
              <a:defRPr/>
            </a:pPr>
            <a:endParaRPr lang="ru-RU" sz="2300" dirty="0"/>
          </a:p>
        </p:txBody>
      </p:sp>
      <p:pic>
        <p:nvPicPr>
          <p:cNvPr id="16405" name="Picture 11"/>
          <p:cNvPicPr>
            <a:picLocks noChangeAspect="1" noChangeArrowheads="1"/>
          </p:cNvPicPr>
          <p:nvPr/>
        </p:nvPicPr>
        <p:blipFill>
          <a:blip r:embed="rId4">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407"/>
                                        </p:tgtEl>
                                        <p:attrNameLst>
                                          <p:attrName>style.visibility</p:attrName>
                                        </p:attrNameLst>
                                      </p:cBhvr>
                                      <p:to>
                                        <p:strVal val="visible"/>
                                      </p:to>
                                    </p:set>
                                    <p:animEffect transition="in" filter="fade">
                                      <p:cBhvr>
                                        <p:cTn id="31" dur="500"/>
                                        <p:tgtEl>
                                          <p:spTgt spid="16407"/>
                                        </p:tgtEl>
                                      </p:cBhvr>
                                    </p:animEffec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640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6407"/>
                                        </p:tgtEl>
                                      </p:cBhvr>
                                    </p:animEffect>
                                    <p:set>
                                      <p:cBhvr>
                                        <p:cTn id="37" dur="1" fill="hold">
                                          <p:stCondLst>
                                            <p:cond delay="499"/>
                                          </p:stCondLst>
                                        </p:cTn>
                                        <p:tgtEl>
                                          <p:spTgt spid="16407"/>
                                        </p:tgtEl>
                                        <p:attrNameLst>
                                          <p:attrName>style.visibility</p:attrName>
                                        </p:attrNameLst>
                                      </p:cBhvr>
                                      <p:to>
                                        <p:strVal val="hidden"/>
                                      </p:to>
                                    </p:set>
                                  </p:childTnLst>
                                </p:cTn>
                              </p:par>
                            </p:childTnLst>
                          </p:cTn>
                        </p:par>
                      </p:childTnLst>
                    </p:cTn>
                  </p:par>
                </p:childTnLst>
              </p:cTn>
              <p:nextCondLst>
                <p:cond evt="onClick" delay="0">
                  <p:tgtEl>
                    <p:spTgt spid="16407"/>
                  </p:tgtEl>
                </p:cond>
              </p:nextCondLst>
            </p:seq>
          </p:childTnLst>
        </p:cTn>
      </p:par>
    </p:tnLst>
    <p:bldLst>
      <p:bldP spid="16407" grpId="0" animBg="1"/>
      <p:bldP spid="16407" grpId="1"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Скругленная прямоугольная выноска 18"/>
          <p:cNvSpPr/>
          <p:nvPr/>
        </p:nvSpPr>
        <p:spPr>
          <a:xfrm>
            <a:off x="252000" y="1800000"/>
            <a:ext cx="8640000" cy="3600000"/>
          </a:xfrm>
          <a:prstGeom prst="wedgeRoundRectCallout">
            <a:avLst>
              <a:gd name="adj1" fmla="val -28896"/>
              <a:gd name="adj2" fmla="val -67988"/>
              <a:gd name="adj3" fmla="val 16667"/>
            </a:avLst>
          </a:prstGeom>
          <a:gradFill>
            <a:gsLst>
              <a:gs pos="0">
                <a:schemeClr val="accent4">
                  <a:lumMod val="60000"/>
                  <a:lumOff val="40000"/>
                </a:schemeClr>
              </a:gs>
              <a:gs pos="80000">
                <a:schemeClr val="accent4">
                  <a:lumMod val="40000"/>
                  <a:lumOff val="60000"/>
                </a:schemeClr>
              </a:gs>
              <a:gs pos="100000">
                <a:schemeClr val="accent4">
                  <a:lumMod val="20000"/>
                  <a:lumOff val="80000"/>
                </a:schemeClr>
              </a:gs>
            </a:gsLst>
            <a:lin ang="16200000" scaled="0"/>
          </a:gradFill>
          <a:ln w="12700">
            <a:solidFill>
              <a:schemeClr val="tx1">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РУСЬ – СТРАНА ЯЗЫЧЕСКАЯ ИЛИ ХРИСТИАНСКАЯ?</a:t>
            </a:r>
          </a:p>
        </p:txBody>
      </p:sp>
      <p:sp>
        <p:nvSpPr>
          <p:cNvPr id="21" name="Скругленный прямоугольник 20"/>
          <p:cNvSpPr/>
          <p:nvPr/>
        </p:nvSpPr>
        <p:spPr>
          <a:xfrm>
            <a:off x="252000" y="1800000"/>
            <a:ext cx="8640000" cy="3600000"/>
          </a:xfrm>
          <a:prstGeom prst="roundRect">
            <a:avLst/>
          </a:prstGeom>
          <a:gradFill>
            <a:gsLst>
              <a:gs pos="0">
                <a:schemeClr val="accent6">
                  <a:lumMod val="40000"/>
                  <a:lumOff val="60000"/>
                </a:schemeClr>
              </a:gs>
              <a:gs pos="50000">
                <a:schemeClr val="accent5">
                  <a:lumMod val="40000"/>
                  <a:lumOff val="60000"/>
                </a:schemeClr>
              </a:gs>
              <a:gs pos="100000">
                <a:schemeClr val="accent6">
                  <a:lumMod val="40000"/>
                  <a:lumOff val="60000"/>
                </a:schemeClr>
              </a:gs>
            </a:gsLst>
            <a:lin ang="5400000" scaled="0"/>
          </a:gradFill>
          <a:ln w="12700">
            <a:solidFill>
              <a:schemeClr val="tx1">
                <a:lumMod val="50000"/>
              </a:schemeClr>
            </a:solidFill>
          </a:ln>
          <a:scene3d>
            <a:camera prst="orthographicFront">
              <a:rot lat="0" lon="0" rev="0"/>
            </a:camera>
            <a:lightRig rig="threePt" dir="t">
              <a:rot lat="0" lon="0" rev="1200000"/>
            </a:lightRig>
          </a:scene3d>
          <a:sp3d>
            <a:bevelT w="63500" h="25400" prst="angle"/>
          </a:sp3d>
        </p:spPr>
        <p:style>
          <a:lnRef idx="0">
            <a:schemeClr val="accent1"/>
          </a:lnRef>
          <a:fillRef idx="1001">
            <a:schemeClr val="lt1"/>
          </a:fillRef>
          <a:effectRef idx="3">
            <a:schemeClr val="accent1"/>
          </a:effectRef>
          <a:fontRef idx="minor">
            <a:schemeClr val="lt1"/>
          </a:fontRef>
        </p:style>
        <p:txBody>
          <a:bodyPr anchor="ctr">
            <a:spAutoFit/>
          </a:bodyPr>
          <a:lstStyle/>
          <a:p>
            <a:pPr algn="ctr" fontAlgn="auto">
              <a:spcBef>
                <a:spcPts val="0"/>
              </a:spcBef>
              <a:spcAft>
                <a:spcPts val="0"/>
              </a:spcAft>
              <a:defRPr/>
            </a:pPr>
            <a:r>
              <a:rPr lang="ru-RU" sz="3200" dirty="0">
                <a:solidFill>
                  <a:schemeClr val="tx1"/>
                </a:solidFill>
              </a:rPr>
              <a:t>ВАША ФОРМУЛИРОВКА ПРОБЛЕМЫ МОЖЕТ НЕ СОВПАДАТЬ С АВТОРСКОЙ. ПОЖАЛУЙСТА, ВЫБЕРИТЕ В КЛАССЕ ТУ ФОРМУЛИРОВКУ, КОТОРАЯ ВАМ НАИБОЛЕЕ ИНТЕРЕСНА! </a:t>
            </a:r>
          </a:p>
        </p:txBody>
      </p:sp>
      <p:sp>
        <p:nvSpPr>
          <p:cNvPr id="3" name="Заголовок 2"/>
          <p:cNvSpPr>
            <a:spLocks noGrp="1"/>
          </p:cNvSpPr>
          <p:nvPr>
            <p:ph type="title"/>
          </p:nvPr>
        </p:nvSpPr>
        <p:spPr/>
        <p:txBody>
          <a:bodyPr>
            <a:normAutofit fontScale="90000"/>
          </a:bodyPr>
          <a:lstStyle/>
          <a:p>
            <a:pPr fontAlgn="auto">
              <a:spcAft>
                <a:spcPts val="0"/>
              </a:spcAft>
              <a:defRPr/>
            </a:pPr>
            <a:r>
              <a:rPr lang="ru-RU" dirty="0"/>
              <a:t>ОПРЕДЕЛЯЕМ ПРОБЛЕМУ</a:t>
            </a:r>
          </a:p>
        </p:txBody>
      </p:sp>
      <p:pic>
        <p:nvPicPr>
          <p:cNvPr id="18438" name="Picture 11"/>
          <p:cNvPicPr>
            <a:picLocks noChangeAspect="1" noChangeArrowheads="1"/>
          </p:cNvPicPr>
          <p:nvPr/>
        </p:nvPicPr>
        <p:blipFill>
          <a:blip r:embed="rId3">
            <a:clrChange>
              <a:clrFrom>
                <a:srgbClr val="DCE1E2"/>
              </a:clrFrom>
              <a:clrTo>
                <a:srgbClr val="DCE1E2">
                  <a:alpha val="0"/>
                </a:srgbClr>
              </a:clrTo>
            </a:clrChange>
          </a:blip>
          <a:srcRect/>
          <a:stretch>
            <a:fillRect/>
          </a:stretch>
        </p:blipFill>
        <p:spPr bwMode="auto">
          <a:xfrm>
            <a:off x="8528050" y="0"/>
            <a:ext cx="615950"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22" name="Group 42"/>
          <p:cNvGraphicFramePr>
            <a:graphicFrameLocks noGrp="1"/>
          </p:cNvGraphicFramePr>
          <p:nvPr/>
        </p:nvGraphicFramePr>
        <p:xfrm>
          <a:off x="252413" y="981075"/>
          <a:ext cx="8640762" cy="5773740"/>
        </p:xfrm>
        <a:graphic>
          <a:graphicData uri="http://schemas.openxmlformats.org/drawingml/2006/table">
            <a:tbl>
              <a:tblPr/>
              <a:tblGrid>
                <a:gridCol w="1684337"/>
                <a:gridCol w="1050925"/>
                <a:gridCol w="5905500"/>
              </a:tblGrid>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Понятия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800000"/>
                          </a:solidFill>
                          <a:effectLst/>
                          <a:latin typeface="Comic Sans MS" pitchFamily="66" charset="0"/>
                        </a:rPr>
                        <a:t>Определения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2CC"/>
                    </a:solid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Мозаика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300" b="0" i="0" u="none" strike="noStrike" cap="none" normalizeH="0" baseline="0" smtClean="0">
                        <a:ln>
                          <a:noFill/>
                        </a:ln>
                        <a:solidFill>
                          <a:srgbClr val="8000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вера людей во множество богов, духов, олицетворяющих силы природы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477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Культура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изображение, выполненное из цветных камней и смальты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63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Фреска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800000"/>
                        </a:solidFill>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8239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Правосла</a:t>
                      </a:r>
                      <a:r>
                        <a:rPr kumimoji="0" lang="ru-RU" sz="2300" b="0" i="0" u="none" strike="noStrike" cap="none" normalizeH="0" baseline="0" smtClean="0">
                          <a:ln>
                            <a:noFill/>
                          </a:ln>
                          <a:solidFill>
                            <a:srgbClr val="800000"/>
                          </a:solidFill>
                          <a:effectLst/>
                          <a:latin typeface="Arial" charset="0"/>
                        </a:rPr>
                        <a:t>-</a:t>
                      </a:r>
                      <a:r>
                        <a:rPr kumimoji="0" lang="ru-RU" sz="2300" b="0" i="0" u="none" strike="noStrike" cap="none" normalizeH="0" baseline="0" smtClean="0">
                          <a:ln>
                            <a:noFill/>
                          </a:ln>
                          <a:solidFill>
                            <a:srgbClr val="800000"/>
                          </a:solidFill>
                          <a:effectLst/>
                          <a:latin typeface="Comic Sans MS" pitchFamily="66" charset="0"/>
                        </a:rPr>
                        <a:t>вие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Arial" charset="0"/>
                        </a:rPr>
                        <a:t>х</a:t>
                      </a:r>
                      <a:r>
                        <a:rPr kumimoji="0" lang="ru-RU" sz="2200" b="0" i="0" u="none" strike="noStrike" cap="none" normalizeH="0" baseline="0" smtClean="0">
                          <a:ln>
                            <a:noFill/>
                          </a:ln>
                          <a:solidFill>
                            <a:srgbClr val="800000"/>
                          </a:solidFill>
                          <a:effectLst/>
                          <a:latin typeface="Comic Sans MS" pitchFamily="66" charset="0"/>
                        </a:rPr>
                        <a:t>ристианский храм – здание с алтарём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для богослужения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Язычество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картина, написанная красками по сырой штукатурке на стене здания</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r h="1490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rgbClr val="800000"/>
                          </a:solidFill>
                          <a:effectLst/>
                          <a:latin typeface="Comic Sans MS" pitchFamily="66" charset="0"/>
                        </a:rPr>
                        <a:t>Церковь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c vMerge="1">
                  <a:txBody>
                    <a:bodyPr/>
                    <a:lstStyle/>
                    <a:p>
                      <a:endParaRPr lang="ru-RU"/>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smtClean="0">
                          <a:ln>
                            <a:noFill/>
                          </a:ln>
                          <a:solidFill>
                            <a:srgbClr val="800000"/>
                          </a:solidFill>
                          <a:effectLst/>
                          <a:latin typeface="Comic Sans MS" pitchFamily="66" charset="0"/>
                        </a:rPr>
                        <a:t>восточная ветвь христианства, представленная несколькими поместными церквами, которыми руководят патриархи и церковные соборы</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E0"/>
                    </a:solidFill>
                  </a:tcPr>
                </a:tc>
              </a:tr>
            </a:tbl>
          </a:graphicData>
        </a:graphic>
      </p:graphicFrame>
      <p:sp>
        <p:nvSpPr>
          <p:cNvPr id="6" name="Скругленный прямоугольник 5"/>
          <p:cNvSpPr/>
          <p:nvPr/>
        </p:nvSpPr>
        <p:spPr>
          <a:xfrm>
            <a:off x="226569" y="2400617"/>
            <a:ext cx="8640000" cy="2009061"/>
          </a:xfrm>
          <a:prstGeom prst="roundRect">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spAutoFit/>
          </a:bodyPr>
          <a:lstStyle/>
          <a:p>
            <a:pPr indent="358775"/>
            <a:r>
              <a:rPr lang="ru-RU" sz="2800" b="1">
                <a:solidFill>
                  <a:srgbClr val="0070C0"/>
                </a:solidFill>
                <a:latin typeface="Comic Sans MS" pitchFamily="66" charset="0"/>
              </a:rPr>
              <a:t>Необходимый уровень.</a:t>
            </a:r>
            <a:r>
              <a:rPr lang="ru-RU" sz="2800" b="1">
                <a:solidFill>
                  <a:srgbClr val="00B0F0"/>
                </a:solidFill>
                <a:latin typeface="Comic Sans MS" pitchFamily="66" charset="0"/>
              </a:rPr>
              <a:t> </a:t>
            </a:r>
            <a:r>
              <a:rPr lang="ru-RU" sz="2800">
                <a:latin typeface="Comic Sans MS" pitchFamily="66" charset="0"/>
              </a:rPr>
              <a:t>С помощью стрелок соедини понятия с их определениями</a:t>
            </a:r>
            <a:r>
              <a:rPr lang="ru-RU" sz="2800"/>
              <a:t>.</a:t>
            </a:r>
          </a:p>
          <a:p>
            <a:pPr indent="358775"/>
            <a:r>
              <a:rPr lang="ru-RU" sz="2800" b="1">
                <a:solidFill>
                  <a:srgbClr val="0070C0"/>
                </a:solidFill>
                <a:latin typeface="Comic Sans MS" pitchFamily="66" charset="0"/>
              </a:rPr>
              <a:t>Повышенный уровень. </a:t>
            </a:r>
            <a:r>
              <a:rPr lang="ru-RU" sz="2800">
                <a:latin typeface="Comic Sans MS" pitchFamily="66" charset="0"/>
              </a:rPr>
              <a:t>Составь пропущенное определение</a:t>
            </a:r>
            <a:r>
              <a:rPr lang="ru-RU" sz="2800"/>
              <a:t>.</a:t>
            </a:r>
          </a:p>
        </p:txBody>
      </p:sp>
      <p:sp>
        <p:nvSpPr>
          <p:cNvPr id="20" name="Заголовок 19"/>
          <p:cNvSpPr>
            <a:spLocks noGrp="1"/>
          </p:cNvSpPr>
          <p:nvPr>
            <p:ph type="title"/>
          </p:nvPr>
        </p:nvSpPr>
        <p:spPr/>
        <p:txBody>
          <a:bodyPr/>
          <a:lstStyle/>
          <a:p>
            <a:pPr fontAlgn="auto">
              <a:spcAft>
                <a:spcPts val="0"/>
              </a:spcAft>
              <a:defRPr/>
            </a:pPr>
            <a:r>
              <a:rPr lang="ru-RU" sz="3600" spc="-150" dirty="0" smtClean="0"/>
              <a:t>ВСПОМИНАЕМ ТО, ЧТО ЗНАЕМ</a:t>
            </a:r>
            <a:endParaRPr lang="ru-RU" sz="3600" dirty="0"/>
          </a:p>
        </p:txBody>
      </p:sp>
      <p:cxnSp>
        <p:nvCxnSpPr>
          <p:cNvPr id="25" name="Прямая со стрелкой 24"/>
          <p:cNvCxnSpPr/>
          <p:nvPr/>
        </p:nvCxnSpPr>
        <p:spPr>
          <a:xfrm>
            <a:off x="2124075" y="1196975"/>
            <a:ext cx="863600" cy="0"/>
          </a:xfrm>
          <a:prstGeom prst="straightConnector1">
            <a:avLst/>
          </a:prstGeom>
          <a:ln w="44450">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pic>
        <p:nvPicPr>
          <p:cNvPr id="20520" name="Picture 7"/>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682625" cy="1331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
                                        </p:tgtEl>
                                      </p:cBhvr>
                                    </p:animEffect>
                                    <p:set>
                                      <p:cBhvr>
                                        <p:cTn id="7" dur="1" fill="hold">
                                          <p:stCondLst>
                                            <p:cond delay="9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0522"/>
                                        </p:tgtEl>
                                        <p:attrNameLst>
                                          <p:attrName>style.visibility</p:attrName>
                                        </p:attrNameLst>
                                      </p:cBhvr>
                                      <p:to>
                                        <p:strVal val="visible"/>
                                      </p:to>
                                    </p:set>
                                    <p:animEffect transition="in" filter="fade">
                                      <p:cBhvr>
                                        <p:cTn id="13" dur="1000"/>
                                        <p:tgtEl>
                                          <p:spTgt spid="20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600" spc="0" dirty="0"/>
              <a:t>ОТКРЫВАЕМ НОВЫЕ ЗНАНИЯ</a:t>
            </a:r>
            <a:endParaRPr lang="ru-RU" sz="3600" dirty="0"/>
          </a:p>
        </p:txBody>
      </p:sp>
      <p:sp>
        <p:nvSpPr>
          <p:cNvPr id="3" name="Скругленный прямоугольник 2"/>
          <p:cNvSpPr/>
          <p:nvPr/>
        </p:nvSpPr>
        <p:spPr>
          <a:xfrm>
            <a:off x="252000" y="163379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1. Слово и перо</a:t>
            </a:r>
          </a:p>
        </p:txBody>
      </p:sp>
      <p:pic>
        <p:nvPicPr>
          <p:cNvPr id="22531" name="Picture 9"/>
          <p:cNvPicPr>
            <a:picLocks noChangeAspect="1" noChangeArrowheads="1"/>
          </p:cNvPicPr>
          <p:nvPr/>
        </p:nvPicPr>
        <p:blipFill>
          <a:blip r:embed="rId3">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9" name="Скругленный прямоугольник 8"/>
          <p:cNvSpPr/>
          <p:nvPr/>
        </p:nvSpPr>
        <p:spPr>
          <a:xfrm>
            <a:off x="251520" y="3073951"/>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2. Дом веры и искусства</a:t>
            </a:r>
          </a:p>
        </p:txBody>
      </p:sp>
      <p:sp>
        <p:nvSpPr>
          <p:cNvPr id="6" name="Скругленный прямоугольник 5"/>
          <p:cNvSpPr/>
          <p:nvPr/>
        </p:nvSpPr>
        <p:spPr>
          <a:xfrm>
            <a:off x="252000" y="4509120"/>
            <a:ext cx="8639999" cy="715089"/>
          </a:xfrm>
          <a:prstGeom prst="roundRect">
            <a:avLst/>
          </a:prstGeom>
          <a:solidFill>
            <a:schemeClr val="accent4">
              <a:lumMod val="40000"/>
              <a:lumOff val="60000"/>
            </a:schemeClr>
          </a:solidFill>
          <a:ln w="12700">
            <a:solidFill>
              <a:schemeClr val="bg1">
                <a:lumMod val="50000"/>
              </a:schemeClr>
            </a:solidFill>
          </a:ln>
          <a:scene3d>
            <a:camera prst="orthographicFront"/>
            <a:lightRig rig="soft" dir="tl">
              <a:rot lat="0" lon="0" rev="0"/>
            </a:lightRig>
          </a:scene3d>
          <a:sp3d>
            <a:bevelT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3. Язык образов и знаков</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текст учебника (§ 9), заполни таблицу «Древнерусская культура».</a:t>
            </a:r>
          </a:p>
        </p:txBody>
      </p:sp>
      <p:pic>
        <p:nvPicPr>
          <p:cNvPr id="24580"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3" name="Заголовок 2"/>
          <p:cNvSpPr>
            <a:spLocks noGrp="1"/>
          </p:cNvSpPr>
          <p:nvPr>
            <p:ph type="title"/>
          </p:nvPr>
        </p:nvSpPr>
        <p:spPr/>
        <p:txBody>
          <a:bodyPr/>
          <a:lstStyle/>
          <a:p>
            <a:pPr fontAlgn="auto">
              <a:spcAft>
                <a:spcPts val="0"/>
              </a:spcAft>
              <a:defRPr/>
            </a:pPr>
            <a:r>
              <a:rPr lang="ru-RU" sz="3600" spc="0" dirty="0" smtClean="0"/>
              <a:t>ОТКРЫВАЕМ НОВЫЕ </a:t>
            </a:r>
            <a:r>
              <a:rPr lang="ru-RU" sz="3600" spc="0" dirty="0"/>
              <a:t>ЗНАНИЯ</a:t>
            </a:r>
          </a:p>
        </p:txBody>
      </p:sp>
      <p:graphicFrame>
        <p:nvGraphicFramePr>
          <p:cNvPr id="24610" name="Group 34"/>
          <p:cNvGraphicFramePr>
            <a:graphicFrameLocks noGrp="1"/>
          </p:cNvGraphicFramePr>
          <p:nvPr/>
        </p:nvGraphicFramePr>
        <p:xfrm>
          <a:off x="250825" y="2546350"/>
          <a:ext cx="8640763" cy="4055745"/>
        </p:xfrm>
        <a:graphic>
          <a:graphicData uri="http://schemas.openxmlformats.org/drawingml/2006/table">
            <a:tbl>
              <a:tblPr/>
              <a:tblGrid>
                <a:gridCol w="3025775"/>
                <a:gridCol w="2735263"/>
                <a:gridCol w="2879725"/>
              </a:tblGrid>
              <a:tr h="1082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Comic Sans MS" pitchFamily="66" charset="0"/>
                        </a:rPr>
                        <a:t>Черты христианства</a:t>
                      </a: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Comic Sans MS" pitchFamily="66" charset="0"/>
                        </a:rPr>
                        <a:t>Черты язычества</a:t>
                      </a: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699"/>
                    </a:solidFill>
                  </a:tcPr>
                </a:tc>
              </a:tr>
              <a:tr h="879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Словесное творчество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Архитектура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1082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Изобразительное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600" b="0" i="0" u="none" strike="noStrike" cap="none" normalizeH="0" baseline="0" smtClean="0">
                          <a:ln>
                            <a:noFill/>
                          </a:ln>
                          <a:solidFill>
                            <a:schemeClr val="tx1"/>
                          </a:solidFill>
                          <a:effectLst/>
                          <a:latin typeface="Comic Sans MS" pitchFamily="66" charset="0"/>
                        </a:rPr>
                        <a:t>искусство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smtClean="0">
                        <a:ln>
                          <a:noFill/>
                        </a:ln>
                        <a:solidFill>
                          <a:schemeClr val="tx1"/>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8"/>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материал учебника, запишите литературные произведения Древней Руси и их особенности.</a:t>
            </a:r>
          </a:p>
        </p:txBody>
      </p:sp>
      <p:pic>
        <p:nvPicPr>
          <p:cNvPr id="26628"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СЛОВО И ПЕРО</a:t>
            </a:r>
            <a:endParaRPr lang="ru-RU" dirty="0"/>
          </a:p>
        </p:txBody>
      </p:sp>
      <p:graphicFrame>
        <p:nvGraphicFramePr>
          <p:cNvPr id="6" name="Таблица 5"/>
          <p:cNvGraphicFramePr>
            <a:graphicFrameLocks noGrp="1"/>
          </p:cNvGraphicFramePr>
          <p:nvPr/>
        </p:nvGraphicFramePr>
        <p:xfrm>
          <a:off x="252413" y="5754688"/>
          <a:ext cx="8640000" cy="914400"/>
        </p:xfrm>
        <a:graphic>
          <a:graphicData uri="http://schemas.openxmlformats.org/drawingml/2006/table">
            <a:tbl>
              <a:tblPr firstRow="1" bandRow="1">
                <a:tableStyleId>{5940675A-B579-460E-94D1-54222C63F5DA}</a:tableStyleId>
              </a:tblPr>
              <a:tblGrid>
                <a:gridCol w="2160000"/>
                <a:gridCol w="2160000"/>
                <a:gridCol w="2160000"/>
                <a:gridCol w="2160000"/>
              </a:tblGrid>
              <a:tr h="370840">
                <a:tc>
                  <a:txBody>
                    <a:bodyPr/>
                    <a:lstStyle/>
                    <a:p>
                      <a:pPr algn="ctr"/>
                      <a:endParaRPr lang="ru-RU" sz="2400" dirty="0"/>
                    </a:p>
                  </a:txBody>
                  <a:tcPr>
                    <a:solidFill>
                      <a:schemeClr val="accent4">
                        <a:lumMod val="40000"/>
                        <a:lumOff val="60000"/>
                      </a:schemeClr>
                    </a:solidFill>
                  </a:tcPr>
                </a:tc>
                <a:tc>
                  <a:txBody>
                    <a:bodyPr/>
                    <a:lstStyle/>
                    <a:p>
                      <a:pPr algn="ctr"/>
                      <a:endParaRPr lang="ru-RU" sz="2400" dirty="0"/>
                    </a:p>
                  </a:txBody>
                  <a:tcPr>
                    <a:solidFill>
                      <a:schemeClr val="accent4">
                        <a:lumMod val="40000"/>
                        <a:lumOff val="60000"/>
                      </a:schemeClr>
                    </a:solidFill>
                  </a:tcPr>
                </a:tc>
                <a:tc>
                  <a:txBody>
                    <a:bodyPr/>
                    <a:lstStyle/>
                    <a:p>
                      <a:pPr algn="ctr"/>
                      <a:endParaRPr lang="ru-RU" sz="2400" dirty="0"/>
                    </a:p>
                  </a:txBody>
                  <a:tcPr>
                    <a:solidFill>
                      <a:schemeClr val="accent4">
                        <a:lumMod val="40000"/>
                        <a:lumOff val="60000"/>
                      </a:schemeClr>
                    </a:solidFill>
                  </a:tcPr>
                </a:tc>
                <a:tc>
                  <a:txBody>
                    <a:bodyPr/>
                    <a:lstStyle/>
                    <a:p>
                      <a:pPr algn="ctr"/>
                      <a:endParaRPr lang="ru-RU" sz="2400" dirty="0"/>
                    </a:p>
                  </a:txBody>
                  <a:tcPr>
                    <a:solidFill>
                      <a:schemeClr val="accent4">
                        <a:lumMod val="40000"/>
                        <a:lumOff val="60000"/>
                      </a:schemeClr>
                    </a:solidFill>
                  </a:tcPr>
                </a:tc>
              </a:tr>
              <a:tr h="370840">
                <a:tc>
                  <a:txBody>
                    <a:bodyPr/>
                    <a:lstStyle/>
                    <a:p>
                      <a:pPr algn="ctr"/>
                      <a:endParaRPr lang="ru-RU" sz="2400" dirty="0"/>
                    </a:p>
                  </a:txBody>
                  <a:tcPr>
                    <a:solidFill>
                      <a:schemeClr val="accent4">
                        <a:lumMod val="20000"/>
                        <a:lumOff val="80000"/>
                      </a:schemeClr>
                    </a:solidFill>
                  </a:tcPr>
                </a:tc>
                <a:tc>
                  <a:txBody>
                    <a:bodyPr/>
                    <a:lstStyle/>
                    <a:p>
                      <a:pPr algn="ctr"/>
                      <a:endParaRPr lang="ru-RU" sz="2400" dirty="0"/>
                    </a:p>
                  </a:txBody>
                  <a:tcPr>
                    <a:solidFill>
                      <a:schemeClr val="accent4">
                        <a:lumMod val="20000"/>
                        <a:lumOff val="80000"/>
                      </a:schemeClr>
                    </a:solidFill>
                  </a:tcPr>
                </a:tc>
                <a:tc>
                  <a:txBody>
                    <a:bodyPr/>
                    <a:lstStyle/>
                    <a:p>
                      <a:pPr algn="ctr"/>
                      <a:endParaRPr lang="ru-RU" sz="2400" dirty="0"/>
                    </a:p>
                  </a:txBody>
                  <a:tcPr>
                    <a:solidFill>
                      <a:schemeClr val="accent4">
                        <a:lumMod val="20000"/>
                        <a:lumOff val="80000"/>
                      </a:schemeClr>
                    </a:solidFill>
                  </a:tcPr>
                </a:tc>
                <a:tc>
                  <a:txBody>
                    <a:bodyPr/>
                    <a:lstStyle/>
                    <a:p>
                      <a:pPr algn="ctr"/>
                      <a:endParaRPr lang="ru-RU" sz="2400" dirty="0"/>
                    </a:p>
                  </a:txBody>
                  <a:tcPr>
                    <a:solidFill>
                      <a:schemeClr val="accent4">
                        <a:lumMod val="20000"/>
                        <a:lumOff val="80000"/>
                      </a:schemeClr>
                    </a:solidFill>
                  </a:tcPr>
                </a:tc>
              </a:tr>
            </a:tbl>
          </a:graphicData>
        </a:graphic>
      </p:graphicFrame>
      <p:pic>
        <p:nvPicPr>
          <p:cNvPr id="5122" name="Picture 2"/>
          <p:cNvPicPr>
            <a:picLocks noChangeAspect="1" noChangeArrowheads="1"/>
          </p:cNvPicPr>
          <p:nvPr/>
        </p:nvPicPr>
        <p:blipFill rotWithShape="1">
          <a:blip r:embed="rId5" cstate="email">
            <a:extLst/>
          </a:blip>
          <a:srcRect/>
          <a:stretch/>
        </p:blipFill>
        <p:spPr bwMode="auto">
          <a:xfrm>
            <a:off x="6804000" y="2564904"/>
            <a:ext cx="1999772" cy="3060000"/>
          </a:xfrm>
          <a:prstGeom prst="roundRect">
            <a:avLst>
              <a:gd name="adj" fmla="val 8753"/>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pic>
        <p:nvPicPr>
          <p:cNvPr id="3" name="Рисунок 2"/>
          <p:cNvPicPr>
            <a:picLocks noChangeAspect="1"/>
          </p:cNvPicPr>
          <p:nvPr/>
        </p:nvPicPr>
        <p:blipFill rotWithShape="1">
          <a:blip r:embed="rId6" cstate="email">
            <a:extLst/>
          </a:blip>
          <a:srcRect/>
          <a:stretch/>
        </p:blipFill>
        <p:spPr>
          <a:xfrm>
            <a:off x="2500220" y="2564904"/>
            <a:ext cx="1999772" cy="3060000"/>
          </a:xfrm>
          <a:prstGeom prst="roundRect">
            <a:avLst>
              <a:gd name="adj" fmla="val 8753"/>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7" cstate="email">
            <a:extLst/>
          </a:blip>
          <a:srcRect/>
          <a:stretch/>
        </p:blipFill>
        <p:spPr>
          <a:xfrm>
            <a:off x="325269" y="2564904"/>
            <a:ext cx="1999772" cy="3060000"/>
          </a:xfrm>
          <a:prstGeom prst="roundRect">
            <a:avLst>
              <a:gd name="adj" fmla="val 10512"/>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5" name="Picture 5" descr="Игумен Даниил перед Гробом Господним. Картина худ. И.Г. Мошкова"/>
          <p:cNvPicPr>
            <a:picLocks noChangeAspect="1" noChangeArrowheads="1"/>
          </p:cNvPicPr>
          <p:nvPr/>
        </p:nvPicPr>
        <p:blipFill rotWithShape="1">
          <a:blip r:embed="rId8" cstate="email">
            <a:extLst/>
          </a:blip>
          <a:srcRect/>
          <a:stretch/>
        </p:blipFill>
        <p:spPr bwMode="auto">
          <a:xfrm>
            <a:off x="4644000" y="2564904"/>
            <a:ext cx="1999773" cy="3060000"/>
          </a:xfrm>
          <a:prstGeom prst="roundRect">
            <a:avLst>
              <a:gd name="adj" fmla="val 10512"/>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0729"/>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Есть ли связь между литературой Древней Руси и византийской культурой?</a:t>
            </a:r>
          </a:p>
        </p:txBody>
      </p:sp>
      <p:pic>
        <p:nvPicPr>
          <p:cNvPr id="28676"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СЛОВО И ПЕРО</a:t>
            </a:r>
            <a:endParaRPr lang="ru-RU" dirty="0"/>
          </a:p>
        </p:txBody>
      </p:sp>
      <p:pic>
        <p:nvPicPr>
          <p:cNvPr id="5" name="Рисунок 4"/>
          <p:cNvPicPr>
            <a:picLocks noChangeAspect="1"/>
          </p:cNvPicPr>
          <p:nvPr/>
        </p:nvPicPr>
        <p:blipFill>
          <a:blip r:embed="rId5">
            <a:extLst/>
          </a:blip>
          <a:stretch>
            <a:fillRect/>
          </a:stretch>
        </p:blipFill>
        <p:spPr>
          <a:xfrm>
            <a:off x="251999" y="2708921"/>
            <a:ext cx="3600000" cy="3814285"/>
          </a:xfrm>
          <a:prstGeom prst="roundRect">
            <a:avLst>
              <a:gd name="adj" fmla="val 11130"/>
            </a:avLst>
          </a:prstGeom>
          <a:ln>
            <a:solidFill>
              <a:schemeClr val="bg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28698" name="Group 26"/>
          <p:cNvGraphicFramePr>
            <a:graphicFrameLocks noGrp="1"/>
          </p:cNvGraphicFramePr>
          <p:nvPr/>
        </p:nvGraphicFramePr>
        <p:xfrm>
          <a:off x="3995738" y="2728913"/>
          <a:ext cx="4968875" cy="2636520"/>
        </p:xfrm>
        <a:graphic>
          <a:graphicData uri="http://schemas.openxmlformats.org/drawingml/2006/table">
            <a:tbl>
              <a:tblPr/>
              <a:tblGrid>
                <a:gridCol w="2016125"/>
                <a:gridCol w="29527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Позиция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Я считаю, что __</a:t>
                      </a:r>
                      <a:r>
                        <a:rPr kumimoji="0" lang="ru-RU" sz="2300" b="0" i="0" u="none" strike="noStrike" cap="none" normalizeH="0" baseline="0" smtClean="0">
                          <a:ln>
                            <a:noFill/>
                          </a:ln>
                          <a:solidFill>
                            <a:schemeClr val="tx1"/>
                          </a:solidFill>
                          <a:effectLst/>
                          <a:latin typeface="Arial" charset="0"/>
                        </a:rPr>
                        <a:t>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______________,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Аргумент(ы)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потому что ____</a:t>
                      </a:r>
                      <a:r>
                        <a:rPr kumimoji="0" lang="ru-RU" sz="2300" b="0" i="0" u="none" strike="noStrike" cap="none" normalizeH="0" baseline="0" smtClean="0">
                          <a:ln>
                            <a:noFill/>
                          </a:ln>
                          <a:solidFill>
                            <a:schemeClr val="tx1"/>
                          </a:solidFill>
                          <a:effectLst/>
                          <a:latin typeface="Arial" charset="0"/>
                        </a:rPr>
                        <a:t>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_______________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____________________________</a:t>
                      </a:r>
                      <a:r>
                        <a:rPr kumimoji="0" lang="ru-RU" sz="2300" b="0" i="0" u="none" strike="noStrike" cap="none" normalizeH="0" baseline="0" smtClean="0">
                          <a:ln>
                            <a:noFill/>
                          </a:ln>
                          <a:solidFill>
                            <a:schemeClr val="tx1"/>
                          </a:solidFill>
                          <a:effectLst/>
                          <a:latin typeface="Arial" charset="0"/>
                        </a:rPr>
                        <a:t>__</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300" b="0" i="0" u="none" strike="noStrike" cap="none" normalizeH="0" baseline="0" smtClean="0">
                          <a:ln>
                            <a:noFill/>
                          </a:ln>
                          <a:solidFill>
                            <a:schemeClr val="tx1"/>
                          </a:solidFill>
                          <a:effectLst/>
                          <a:latin typeface="Comic Sans MS" pitchFamily="66" charset="0"/>
                        </a:rPr>
                        <a:t>______________</a:t>
                      </a:r>
                      <a:r>
                        <a:rPr kumimoji="0" lang="ru-RU" sz="2300" b="0" i="0" u="none" strike="noStrike" cap="none" normalizeH="0" baseline="0" smtClean="0">
                          <a:ln>
                            <a:noFill/>
                          </a:ln>
                          <a:solidFill>
                            <a:schemeClr val="tx1"/>
                          </a:solidFill>
                          <a:effectLst/>
                          <a:latin typeface="Arial" charset="0"/>
                        </a:rPr>
                        <a:t>_</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E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252000" y="981209"/>
            <a:ext cx="8640000" cy="1367671"/>
          </a:xfrm>
          <a:prstGeom prst="roundRect">
            <a:avLst>
              <a:gd name="adj" fmla="val 10887"/>
            </a:avLst>
          </a:prstGeom>
          <a:blipFill>
            <a:blip r:embed="rId3" cstate="print">
              <a:extLst/>
            </a:blip>
            <a:tile tx="0" ty="0" sx="100000" sy="100000" flip="none" algn="tl"/>
          </a:blipFill>
          <a:ln w="25400">
            <a:solidFill>
              <a:schemeClr val="bg1">
                <a:lumMod val="50000"/>
              </a:schemeClr>
            </a:solidFill>
          </a:ln>
          <a:scene3d>
            <a:camera prst="orthographicFront"/>
            <a:lightRig rig="threePt" dir="t"/>
          </a:scene3d>
          <a:sp3d>
            <a:bevelT prst="angle"/>
          </a:sp3d>
        </p:spPr>
        <p:txBody>
          <a:bodyPr anchor="ctr">
            <a:spAutoFit/>
          </a:bodyPr>
          <a:lstStyle/>
          <a:p>
            <a:pPr indent="352425"/>
            <a:r>
              <a:rPr lang="ru-RU" sz="2600" b="1">
                <a:solidFill>
                  <a:srgbClr val="0070C0"/>
                </a:solidFill>
                <a:latin typeface="Comic Sans MS" pitchFamily="66" charset="0"/>
              </a:rPr>
              <a:t>Повышенный уровень.</a:t>
            </a:r>
            <a:r>
              <a:rPr lang="ru-RU" sz="2600">
                <a:solidFill>
                  <a:srgbClr val="0070C0"/>
                </a:solidFill>
                <a:latin typeface="Comic Sans MS" pitchFamily="66" charset="0"/>
              </a:rPr>
              <a:t> </a:t>
            </a:r>
            <a:r>
              <a:rPr lang="ru-RU" sz="2600">
                <a:latin typeface="Comic Sans MS" pitchFamily="66" charset="0"/>
              </a:rPr>
              <a:t>Используя материал учебника, впишите в схему, что и для кого строили в Древней Руси.</a:t>
            </a:r>
          </a:p>
        </p:txBody>
      </p:sp>
      <p:pic>
        <p:nvPicPr>
          <p:cNvPr id="30724" name="Picture 9"/>
          <p:cNvPicPr>
            <a:picLocks noChangeAspect="1" noChangeArrowheads="1"/>
          </p:cNvPicPr>
          <p:nvPr/>
        </p:nvPicPr>
        <p:blipFill>
          <a:blip r:embed="rId4">
            <a:clrChange>
              <a:clrFrom>
                <a:srgbClr val="BCBFBF"/>
              </a:clrFrom>
              <a:clrTo>
                <a:srgbClr val="BCBFBF">
                  <a:alpha val="0"/>
                </a:srgbClr>
              </a:clrTo>
            </a:clrChange>
          </a:blip>
          <a:srcRect/>
          <a:stretch>
            <a:fillRect/>
          </a:stretch>
        </p:blipFill>
        <p:spPr bwMode="auto">
          <a:xfrm>
            <a:off x="0" y="0"/>
            <a:ext cx="747713" cy="1331913"/>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ru-RU" dirty="0" smtClean="0"/>
              <a:t>ДОМ ВЕРЫ И ИСКУССТВА</a:t>
            </a:r>
            <a:endParaRPr lang="ru-RU" dirty="0"/>
          </a:p>
        </p:txBody>
      </p:sp>
      <p:sp>
        <p:nvSpPr>
          <p:cNvPr id="5" name="Полилиния 4"/>
          <p:cNvSpPr/>
          <p:nvPr/>
        </p:nvSpPr>
        <p:spPr>
          <a:xfrm>
            <a:off x="252000" y="5445224"/>
            <a:ext cx="8640000" cy="1260888"/>
          </a:xfrm>
          <a:custGeom>
            <a:avLst/>
            <a:gdLst>
              <a:gd name="connsiteX0" fmla="*/ 0 w 8640000"/>
              <a:gd name="connsiteY0" fmla="*/ 105074 h 1050740"/>
              <a:gd name="connsiteX1" fmla="*/ 105074 w 8640000"/>
              <a:gd name="connsiteY1" fmla="*/ 0 h 1050740"/>
              <a:gd name="connsiteX2" fmla="*/ 8534926 w 8640000"/>
              <a:gd name="connsiteY2" fmla="*/ 0 h 1050740"/>
              <a:gd name="connsiteX3" fmla="*/ 8640000 w 8640000"/>
              <a:gd name="connsiteY3" fmla="*/ 105074 h 1050740"/>
              <a:gd name="connsiteX4" fmla="*/ 8640000 w 8640000"/>
              <a:gd name="connsiteY4" fmla="*/ 945666 h 1050740"/>
              <a:gd name="connsiteX5" fmla="*/ 8534926 w 8640000"/>
              <a:gd name="connsiteY5" fmla="*/ 1050740 h 1050740"/>
              <a:gd name="connsiteX6" fmla="*/ 105074 w 8640000"/>
              <a:gd name="connsiteY6" fmla="*/ 1050740 h 1050740"/>
              <a:gd name="connsiteX7" fmla="*/ 0 w 8640000"/>
              <a:gd name="connsiteY7" fmla="*/ 945666 h 1050740"/>
              <a:gd name="connsiteX8" fmla="*/ 0 w 8640000"/>
              <a:gd name="connsiteY8" fmla="*/ 105074 h 10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000" h="1050740">
                <a:moveTo>
                  <a:pt x="0" y="105074"/>
                </a:moveTo>
                <a:cubicBezTo>
                  <a:pt x="0" y="47043"/>
                  <a:pt x="47043" y="0"/>
                  <a:pt x="105074" y="0"/>
                </a:cubicBezTo>
                <a:lnTo>
                  <a:pt x="8534926" y="0"/>
                </a:lnTo>
                <a:cubicBezTo>
                  <a:pt x="8592957" y="0"/>
                  <a:pt x="8640000" y="47043"/>
                  <a:pt x="8640000" y="105074"/>
                </a:cubicBezTo>
                <a:lnTo>
                  <a:pt x="8640000" y="945666"/>
                </a:lnTo>
                <a:cubicBezTo>
                  <a:pt x="8640000" y="1003697"/>
                  <a:pt x="8592957" y="1050740"/>
                  <a:pt x="8534926" y="1050740"/>
                </a:cubicBezTo>
                <a:lnTo>
                  <a:pt x="105074" y="1050740"/>
                </a:lnTo>
                <a:cubicBezTo>
                  <a:pt x="47043" y="1050740"/>
                  <a:pt x="0" y="1003697"/>
                  <a:pt x="0" y="945666"/>
                </a:cubicBezTo>
                <a:lnTo>
                  <a:pt x="0" y="105074"/>
                </a:lnTo>
                <a:close/>
              </a:path>
            </a:pathLst>
          </a:custGeom>
          <a:gradFill rotWithShape="0">
            <a:gsLst>
              <a:gs pos="0">
                <a:srgbClr val="C0C0C0"/>
              </a:gs>
              <a:gs pos="80000">
                <a:srgbClr val="DDDDDD"/>
              </a:gs>
              <a:gs pos="100000">
                <a:srgbClr val="EAEAEA"/>
              </a:gs>
            </a:gsLst>
          </a:gradFill>
          <a:ln>
            <a:solidFill>
              <a:schemeClr val="bg1">
                <a:lumMod val="50000"/>
              </a:schemeClr>
            </a:solidFill>
          </a:ln>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lIns="220472" tIns="220472" rIns="6268472" bIns="220472" spcCol="1270" anchor="ctr"/>
          <a:lstStyle/>
          <a:p>
            <a:pPr defTabSz="1377950" fontAlgn="auto">
              <a:lnSpc>
                <a:spcPct val="90000"/>
              </a:lnSpc>
              <a:spcAft>
                <a:spcPct val="35000"/>
              </a:spcAft>
              <a:defRPr/>
            </a:pPr>
            <a:r>
              <a:rPr lang="ru-RU" sz="3100" dirty="0"/>
              <a:t>Для кого</a:t>
            </a:r>
          </a:p>
        </p:txBody>
      </p:sp>
      <p:sp>
        <p:nvSpPr>
          <p:cNvPr id="7" name="Полилиния 6"/>
          <p:cNvSpPr/>
          <p:nvPr/>
        </p:nvSpPr>
        <p:spPr>
          <a:xfrm>
            <a:off x="252000" y="4005064"/>
            <a:ext cx="8640000" cy="1260888"/>
          </a:xfrm>
          <a:custGeom>
            <a:avLst/>
            <a:gdLst>
              <a:gd name="connsiteX0" fmla="*/ 0 w 8640000"/>
              <a:gd name="connsiteY0" fmla="*/ 105074 h 1050740"/>
              <a:gd name="connsiteX1" fmla="*/ 105074 w 8640000"/>
              <a:gd name="connsiteY1" fmla="*/ 0 h 1050740"/>
              <a:gd name="connsiteX2" fmla="*/ 8534926 w 8640000"/>
              <a:gd name="connsiteY2" fmla="*/ 0 h 1050740"/>
              <a:gd name="connsiteX3" fmla="*/ 8640000 w 8640000"/>
              <a:gd name="connsiteY3" fmla="*/ 105074 h 1050740"/>
              <a:gd name="connsiteX4" fmla="*/ 8640000 w 8640000"/>
              <a:gd name="connsiteY4" fmla="*/ 945666 h 1050740"/>
              <a:gd name="connsiteX5" fmla="*/ 8534926 w 8640000"/>
              <a:gd name="connsiteY5" fmla="*/ 1050740 h 1050740"/>
              <a:gd name="connsiteX6" fmla="*/ 105074 w 8640000"/>
              <a:gd name="connsiteY6" fmla="*/ 1050740 h 1050740"/>
              <a:gd name="connsiteX7" fmla="*/ 0 w 8640000"/>
              <a:gd name="connsiteY7" fmla="*/ 945666 h 1050740"/>
              <a:gd name="connsiteX8" fmla="*/ 0 w 8640000"/>
              <a:gd name="connsiteY8" fmla="*/ 105074 h 10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000" h="1050740">
                <a:moveTo>
                  <a:pt x="0" y="105074"/>
                </a:moveTo>
                <a:cubicBezTo>
                  <a:pt x="0" y="47043"/>
                  <a:pt x="47043" y="0"/>
                  <a:pt x="105074" y="0"/>
                </a:cubicBezTo>
                <a:lnTo>
                  <a:pt x="8534926" y="0"/>
                </a:lnTo>
                <a:cubicBezTo>
                  <a:pt x="8592957" y="0"/>
                  <a:pt x="8640000" y="47043"/>
                  <a:pt x="8640000" y="105074"/>
                </a:cubicBezTo>
                <a:lnTo>
                  <a:pt x="8640000" y="945666"/>
                </a:lnTo>
                <a:cubicBezTo>
                  <a:pt x="8640000" y="1003697"/>
                  <a:pt x="8592957" y="1050740"/>
                  <a:pt x="8534926" y="1050740"/>
                </a:cubicBezTo>
                <a:lnTo>
                  <a:pt x="105074" y="1050740"/>
                </a:lnTo>
                <a:cubicBezTo>
                  <a:pt x="47043" y="1050740"/>
                  <a:pt x="0" y="1003697"/>
                  <a:pt x="0" y="945666"/>
                </a:cubicBezTo>
                <a:lnTo>
                  <a:pt x="0" y="105074"/>
                </a:lnTo>
                <a:close/>
              </a:path>
            </a:pathLst>
          </a:custGeom>
          <a:gradFill rotWithShape="0">
            <a:gsLst>
              <a:gs pos="0">
                <a:srgbClr val="C0C0C0"/>
              </a:gs>
              <a:gs pos="80000">
                <a:srgbClr val="DDDDDD"/>
              </a:gs>
              <a:gs pos="100000">
                <a:srgbClr val="EAEAEA"/>
              </a:gs>
            </a:gsLst>
          </a:gradFill>
          <a:ln>
            <a:solidFill>
              <a:schemeClr val="bg1">
                <a:lumMod val="50000"/>
              </a:schemeClr>
            </a:solidFill>
          </a:ln>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lIns="227584" tIns="227584" rIns="6275584" bIns="227584" spcCol="1270" anchor="ctr"/>
          <a:lstStyle/>
          <a:p>
            <a:pPr defTabSz="1422400" fontAlgn="auto">
              <a:lnSpc>
                <a:spcPct val="90000"/>
              </a:lnSpc>
              <a:spcAft>
                <a:spcPct val="35000"/>
              </a:spcAft>
              <a:defRPr/>
            </a:pPr>
            <a:r>
              <a:rPr lang="ru-RU" sz="3200" dirty="0"/>
              <a:t>Что </a:t>
            </a:r>
          </a:p>
        </p:txBody>
      </p:sp>
      <p:sp>
        <p:nvSpPr>
          <p:cNvPr id="10" name="Полилиния 9"/>
          <p:cNvSpPr/>
          <p:nvPr/>
        </p:nvSpPr>
        <p:spPr>
          <a:xfrm>
            <a:off x="252000" y="2564904"/>
            <a:ext cx="8640000" cy="1260888"/>
          </a:xfrm>
          <a:custGeom>
            <a:avLst/>
            <a:gdLst>
              <a:gd name="connsiteX0" fmla="*/ 0 w 8640000"/>
              <a:gd name="connsiteY0" fmla="*/ 105074 h 1050740"/>
              <a:gd name="connsiteX1" fmla="*/ 105074 w 8640000"/>
              <a:gd name="connsiteY1" fmla="*/ 0 h 1050740"/>
              <a:gd name="connsiteX2" fmla="*/ 8534926 w 8640000"/>
              <a:gd name="connsiteY2" fmla="*/ 0 h 1050740"/>
              <a:gd name="connsiteX3" fmla="*/ 8640000 w 8640000"/>
              <a:gd name="connsiteY3" fmla="*/ 105074 h 1050740"/>
              <a:gd name="connsiteX4" fmla="*/ 8640000 w 8640000"/>
              <a:gd name="connsiteY4" fmla="*/ 945666 h 1050740"/>
              <a:gd name="connsiteX5" fmla="*/ 8534926 w 8640000"/>
              <a:gd name="connsiteY5" fmla="*/ 1050740 h 1050740"/>
              <a:gd name="connsiteX6" fmla="*/ 105074 w 8640000"/>
              <a:gd name="connsiteY6" fmla="*/ 1050740 h 1050740"/>
              <a:gd name="connsiteX7" fmla="*/ 0 w 8640000"/>
              <a:gd name="connsiteY7" fmla="*/ 945666 h 1050740"/>
              <a:gd name="connsiteX8" fmla="*/ 0 w 8640000"/>
              <a:gd name="connsiteY8" fmla="*/ 105074 h 105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0000" h="1050740">
                <a:moveTo>
                  <a:pt x="0" y="105074"/>
                </a:moveTo>
                <a:cubicBezTo>
                  <a:pt x="0" y="47043"/>
                  <a:pt x="47043" y="0"/>
                  <a:pt x="105074" y="0"/>
                </a:cubicBezTo>
                <a:lnTo>
                  <a:pt x="8534926" y="0"/>
                </a:lnTo>
                <a:cubicBezTo>
                  <a:pt x="8592957" y="0"/>
                  <a:pt x="8640000" y="47043"/>
                  <a:pt x="8640000" y="105074"/>
                </a:cubicBezTo>
                <a:lnTo>
                  <a:pt x="8640000" y="945666"/>
                </a:lnTo>
                <a:cubicBezTo>
                  <a:pt x="8640000" y="1003697"/>
                  <a:pt x="8592957" y="1050740"/>
                  <a:pt x="8534926" y="1050740"/>
                </a:cubicBezTo>
                <a:lnTo>
                  <a:pt x="105074" y="1050740"/>
                </a:lnTo>
                <a:cubicBezTo>
                  <a:pt x="47043" y="1050740"/>
                  <a:pt x="0" y="1003697"/>
                  <a:pt x="0" y="945666"/>
                </a:cubicBezTo>
                <a:lnTo>
                  <a:pt x="0" y="105074"/>
                </a:lnTo>
                <a:close/>
              </a:path>
            </a:pathLst>
          </a:custGeom>
          <a:gradFill rotWithShape="0">
            <a:gsLst>
              <a:gs pos="0">
                <a:srgbClr val="C0C0C0"/>
              </a:gs>
              <a:gs pos="80000">
                <a:srgbClr val="DDDDDD"/>
              </a:gs>
              <a:gs pos="100000">
                <a:srgbClr val="EAEAEA"/>
              </a:gs>
            </a:gsLst>
          </a:gradFill>
          <a:ln>
            <a:solidFill>
              <a:schemeClr val="bg1">
                <a:lumMod val="50000"/>
              </a:schemeClr>
            </a:solidFill>
          </a:ln>
          <a:scene3d>
            <a:camera prst="orthographicFront"/>
            <a:lightRig rig="threePt" dir="t">
              <a:rot lat="0" lon="0" rev="7500000"/>
            </a:lightRig>
          </a:scene3d>
          <a:sp3d z="-152400" extrusionH="63500" prstMaterial="matte">
            <a:bevelT w="144450" h="6350" prst="relaxedInset"/>
            <a:contourClr>
              <a:schemeClr val="bg1"/>
            </a:contourClr>
          </a:sp3d>
        </p:spPr>
        <p:style>
          <a:lnRef idx="0">
            <a:schemeClr val="dk1">
              <a:hueOff val="0"/>
              <a:satOff val="0"/>
              <a:lumOff val="0"/>
              <a:alphaOff val="0"/>
            </a:schemeClr>
          </a:lnRef>
          <a:fillRef idx="3">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lIns="227584" tIns="227584" rIns="6275584" bIns="227584" spcCol="1270" anchor="ctr"/>
          <a:lstStyle/>
          <a:p>
            <a:pPr algn="ctr" defTabSz="1422400" fontAlgn="auto">
              <a:lnSpc>
                <a:spcPct val="90000"/>
              </a:lnSpc>
              <a:spcAft>
                <a:spcPct val="35000"/>
              </a:spcAft>
              <a:defRPr/>
            </a:pPr>
            <a:endParaRPr lang="ru-RU" sz="3200"/>
          </a:p>
        </p:txBody>
      </p:sp>
      <p:sp>
        <p:nvSpPr>
          <p:cNvPr id="11" name="Полилиния 10"/>
          <p:cNvSpPr/>
          <p:nvPr/>
        </p:nvSpPr>
        <p:spPr>
          <a:xfrm>
            <a:off x="2846846" y="2669977"/>
            <a:ext cx="5869506" cy="1050741"/>
          </a:xfrm>
          <a:custGeom>
            <a:avLst/>
            <a:gdLst>
              <a:gd name="connsiteX0" fmla="*/ 0 w 5869506"/>
              <a:gd name="connsiteY0" fmla="*/ 87562 h 875617"/>
              <a:gd name="connsiteX1" fmla="*/ 87562 w 5869506"/>
              <a:gd name="connsiteY1" fmla="*/ 0 h 875617"/>
              <a:gd name="connsiteX2" fmla="*/ 5781944 w 5869506"/>
              <a:gd name="connsiteY2" fmla="*/ 0 h 875617"/>
              <a:gd name="connsiteX3" fmla="*/ 5869506 w 5869506"/>
              <a:gd name="connsiteY3" fmla="*/ 87562 h 875617"/>
              <a:gd name="connsiteX4" fmla="*/ 5869506 w 5869506"/>
              <a:gd name="connsiteY4" fmla="*/ 788055 h 875617"/>
              <a:gd name="connsiteX5" fmla="*/ 5781944 w 5869506"/>
              <a:gd name="connsiteY5" fmla="*/ 875617 h 875617"/>
              <a:gd name="connsiteX6" fmla="*/ 87562 w 5869506"/>
              <a:gd name="connsiteY6" fmla="*/ 875617 h 875617"/>
              <a:gd name="connsiteX7" fmla="*/ 0 w 5869506"/>
              <a:gd name="connsiteY7" fmla="*/ 788055 h 875617"/>
              <a:gd name="connsiteX8" fmla="*/ 0 w 5869506"/>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9506" h="875617">
                <a:moveTo>
                  <a:pt x="0" y="87562"/>
                </a:moveTo>
                <a:cubicBezTo>
                  <a:pt x="0" y="39203"/>
                  <a:pt x="39203" y="0"/>
                  <a:pt x="87562" y="0"/>
                </a:cubicBezTo>
                <a:lnTo>
                  <a:pt x="5781944" y="0"/>
                </a:lnTo>
                <a:cubicBezTo>
                  <a:pt x="5830303" y="0"/>
                  <a:pt x="5869506" y="39203"/>
                  <a:pt x="5869506" y="87562"/>
                </a:cubicBezTo>
                <a:lnTo>
                  <a:pt x="5869506" y="788055"/>
                </a:lnTo>
                <a:cubicBezTo>
                  <a:pt x="5869506" y="836414"/>
                  <a:pt x="5830303" y="875617"/>
                  <a:pt x="5781944" y="875617"/>
                </a:cubicBezTo>
                <a:lnTo>
                  <a:pt x="87562" y="875617"/>
                </a:lnTo>
                <a:cubicBezTo>
                  <a:pt x="39203" y="875617"/>
                  <a:pt x="0" y="836414"/>
                  <a:pt x="0" y="788055"/>
                </a:cubicBezTo>
                <a:lnTo>
                  <a:pt x="0" y="87562"/>
                </a:lnTo>
                <a:close/>
              </a:path>
            </a:pathLst>
          </a:custGeom>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lIns="147566" tIns="147566" rIns="147566" bIns="147566" spcCol="1270" anchor="ctr"/>
          <a:lstStyle/>
          <a:p>
            <a:pPr algn="ctr" defTabSz="1422400" fontAlgn="auto">
              <a:lnSpc>
                <a:spcPct val="90000"/>
              </a:lnSpc>
              <a:spcAft>
                <a:spcPct val="35000"/>
              </a:spcAft>
              <a:defRPr/>
            </a:pPr>
            <a:r>
              <a:rPr lang="ru-RU" sz="3200" dirty="0"/>
              <a:t>Древнерусская архитектура</a:t>
            </a:r>
          </a:p>
        </p:txBody>
      </p:sp>
      <p:sp>
        <p:nvSpPr>
          <p:cNvPr id="13" name="Полилиния 12"/>
          <p:cNvSpPr/>
          <p:nvPr/>
        </p:nvSpPr>
        <p:spPr>
          <a:xfrm>
            <a:off x="2905363" y="4110137"/>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3">
              <a:hueOff val="0"/>
              <a:satOff val="0"/>
              <a:lumOff val="0"/>
              <a:alphaOff val="0"/>
            </a:schemeClr>
          </a:effectRef>
          <a:fontRef idx="minor">
            <a:schemeClr val="lt1"/>
          </a:fontRef>
        </p:style>
        <p:txBody>
          <a:bodyPr lIns="109466" tIns="109466" rIns="109466" bIns="109466" spcCol="1270" anchor="ctr"/>
          <a:lstStyle/>
          <a:p>
            <a:pPr algn="ctr" defTabSz="977900" fontAlgn="auto">
              <a:lnSpc>
                <a:spcPct val="90000"/>
              </a:lnSpc>
              <a:spcAft>
                <a:spcPct val="35000"/>
              </a:spcAft>
              <a:defRPr/>
            </a:pPr>
            <a:endParaRPr lang="ru-RU" sz="2200"/>
          </a:p>
        </p:txBody>
      </p:sp>
      <p:sp>
        <p:nvSpPr>
          <p:cNvPr id="15" name="Полилиния 14"/>
          <p:cNvSpPr/>
          <p:nvPr/>
        </p:nvSpPr>
        <p:spPr>
          <a:xfrm>
            <a:off x="2905363" y="5550297"/>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4">
                  <a:lumMod val="60000"/>
                  <a:lumOff val="40000"/>
                </a:schemeClr>
              </a:gs>
              <a:gs pos="80000">
                <a:schemeClr val="accent4">
                  <a:lumMod val="40000"/>
                  <a:lumOff val="60000"/>
                </a:schemeClr>
              </a:gs>
              <a:gs pos="100000">
                <a:schemeClr val="accent4">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4">
              <a:hueOff val="0"/>
              <a:satOff val="0"/>
              <a:lumOff val="0"/>
              <a:alphaOff val="0"/>
            </a:schemeClr>
          </a:effectRef>
          <a:fontRef idx="minor">
            <a:schemeClr val="lt1"/>
          </a:fontRef>
        </p:style>
        <p:txBody>
          <a:bodyPr lIns="109466" tIns="109466" rIns="109466" bIns="109466" spcCol="1270" anchor="ctr"/>
          <a:lstStyle/>
          <a:p>
            <a:pPr algn="ctr" defTabSz="977900" fontAlgn="auto">
              <a:lnSpc>
                <a:spcPct val="90000"/>
              </a:lnSpc>
              <a:spcAft>
                <a:spcPct val="35000"/>
              </a:spcAft>
              <a:defRPr/>
            </a:pPr>
            <a:endParaRPr lang="ru-RU" sz="2200"/>
          </a:p>
        </p:txBody>
      </p:sp>
      <p:sp>
        <p:nvSpPr>
          <p:cNvPr id="17" name="Полилиния 16"/>
          <p:cNvSpPr/>
          <p:nvPr/>
        </p:nvSpPr>
        <p:spPr>
          <a:xfrm>
            <a:off x="4426854" y="4111200"/>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3">
              <a:hueOff val="0"/>
              <a:satOff val="0"/>
              <a:lumOff val="0"/>
              <a:alphaOff val="0"/>
            </a:schemeClr>
          </a:effectRef>
          <a:fontRef idx="minor">
            <a:schemeClr val="lt1"/>
          </a:fontRef>
        </p:style>
        <p:txBody>
          <a:bodyPr lIns="109466" tIns="109466" rIns="109466" bIns="109466" spcCol="1270" anchor="ctr"/>
          <a:lstStyle/>
          <a:p>
            <a:pPr algn="ctr" defTabSz="977900" fontAlgn="auto">
              <a:lnSpc>
                <a:spcPct val="90000"/>
              </a:lnSpc>
              <a:spcAft>
                <a:spcPct val="35000"/>
              </a:spcAft>
              <a:defRPr/>
            </a:pPr>
            <a:endParaRPr lang="ru-RU" sz="2200"/>
          </a:p>
        </p:txBody>
      </p:sp>
      <p:sp>
        <p:nvSpPr>
          <p:cNvPr id="19" name="Полилиния 18"/>
          <p:cNvSpPr/>
          <p:nvPr/>
        </p:nvSpPr>
        <p:spPr>
          <a:xfrm>
            <a:off x="4426854" y="5550297"/>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4">
                  <a:lumMod val="60000"/>
                  <a:lumOff val="40000"/>
                </a:schemeClr>
              </a:gs>
              <a:gs pos="80000">
                <a:schemeClr val="accent4">
                  <a:lumMod val="40000"/>
                  <a:lumOff val="60000"/>
                </a:schemeClr>
              </a:gs>
              <a:gs pos="100000">
                <a:schemeClr val="accent4">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4">
              <a:hueOff val="0"/>
              <a:satOff val="0"/>
              <a:lumOff val="0"/>
              <a:alphaOff val="0"/>
            </a:schemeClr>
          </a:effectRef>
          <a:fontRef idx="minor">
            <a:schemeClr val="lt1"/>
          </a:fontRef>
        </p:style>
        <p:txBody>
          <a:bodyPr lIns="109466" tIns="109466" rIns="109466" bIns="109466" spcCol="1270" anchor="ctr"/>
          <a:lstStyle/>
          <a:p>
            <a:pPr algn="ctr" defTabSz="977900" fontAlgn="auto">
              <a:lnSpc>
                <a:spcPct val="90000"/>
              </a:lnSpc>
              <a:spcAft>
                <a:spcPct val="35000"/>
              </a:spcAft>
              <a:defRPr/>
            </a:pPr>
            <a:endParaRPr lang="ru-RU" sz="2200"/>
          </a:p>
        </p:txBody>
      </p:sp>
      <p:sp>
        <p:nvSpPr>
          <p:cNvPr id="21" name="Полилиния 20"/>
          <p:cNvSpPr/>
          <p:nvPr/>
        </p:nvSpPr>
        <p:spPr>
          <a:xfrm>
            <a:off x="5948346" y="4111200"/>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3">
              <a:hueOff val="0"/>
              <a:satOff val="0"/>
              <a:lumOff val="0"/>
              <a:alphaOff val="0"/>
            </a:schemeClr>
          </a:effectRef>
          <a:fontRef idx="minor">
            <a:schemeClr val="lt1"/>
          </a:fontRef>
        </p:style>
        <p:txBody>
          <a:bodyPr lIns="158996" tIns="158996" rIns="158996" bIns="158996" spcCol="1270" anchor="ctr"/>
          <a:lstStyle/>
          <a:p>
            <a:pPr algn="ctr" defTabSz="1555750" fontAlgn="auto">
              <a:lnSpc>
                <a:spcPct val="90000"/>
              </a:lnSpc>
              <a:spcAft>
                <a:spcPct val="35000"/>
              </a:spcAft>
              <a:defRPr/>
            </a:pPr>
            <a:endParaRPr lang="ru-RU" sz="3500"/>
          </a:p>
        </p:txBody>
      </p:sp>
      <p:sp>
        <p:nvSpPr>
          <p:cNvPr id="24" name="Полилиния 23"/>
          <p:cNvSpPr/>
          <p:nvPr/>
        </p:nvSpPr>
        <p:spPr>
          <a:xfrm>
            <a:off x="5948346" y="5550297"/>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4">
                  <a:lumMod val="60000"/>
                  <a:lumOff val="40000"/>
                </a:schemeClr>
              </a:gs>
              <a:gs pos="80000">
                <a:schemeClr val="accent4">
                  <a:lumMod val="40000"/>
                  <a:lumOff val="60000"/>
                </a:schemeClr>
              </a:gs>
              <a:gs pos="100000">
                <a:schemeClr val="accent4">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4">
              <a:hueOff val="0"/>
              <a:satOff val="0"/>
              <a:lumOff val="0"/>
              <a:alphaOff val="0"/>
            </a:schemeClr>
          </a:effectRef>
          <a:fontRef idx="minor">
            <a:schemeClr val="lt1"/>
          </a:fontRef>
        </p:style>
        <p:txBody>
          <a:bodyPr lIns="158996" tIns="158996" rIns="158996" bIns="158996" spcCol="1270" anchor="ctr"/>
          <a:lstStyle/>
          <a:p>
            <a:pPr algn="ctr" defTabSz="1555750" fontAlgn="auto">
              <a:lnSpc>
                <a:spcPct val="90000"/>
              </a:lnSpc>
              <a:spcAft>
                <a:spcPct val="35000"/>
              </a:spcAft>
              <a:defRPr/>
            </a:pPr>
            <a:endParaRPr lang="ru-RU" sz="3500"/>
          </a:p>
        </p:txBody>
      </p:sp>
      <p:sp>
        <p:nvSpPr>
          <p:cNvPr id="26" name="Полилиния 25"/>
          <p:cNvSpPr/>
          <p:nvPr/>
        </p:nvSpPr>
        <p:spPr>
          <a:xfrm>
            <a:off x="7469837" y="4111200"/>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5">
                  <a:lumMod val="60000"/>
                  <a:lumOff val="40000"/>
                </a:schemeClr>
              </a:gs>
              <a:gs pos="80000">
                <a:schemeClr val="accent5">
                  <a:lumMod val="40000"/>
                  <a:lumOff val="60000"/>
                </a:schemeClr>
              </a:gs>
              <a:gs pos="100000">
                <a:schemeClr val="accent5">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3">
              <a:hueOff val="0"/>
              <a:satOff val="0"/>
              <a:lumOff val="0"/>
              <a:alphaOff val="0"/>
            </a:schemeClr>
          </a:effectRef>
          <a:fontRef idx="minor">
            <a:schemeClr val="lt1"/>
          </a:fontRef>
        </p:style>
        <p:txBody>
          <a:bodyPr lIns="158996" tIns="158996" rIns="158996" bIns="158996" spcCol="1270" anchor="ctr"/>
          <a:lstStyle/>
          <a:p>
            <a:pPr algn="ctr" defTabSz="1555750" fontAlgn="auto">
              <a:lnSpc>
                <a:spcPct val="90000"/>
              </a:lnSpc>
              <a:spcAft>
                <a:spcPct val="35000"/>
              </a:spcAft>
              <a:defRPr/>
            </a:pPr>
            <a:endParaRPr lang="ru-RU" sz="3500"/>
          </a:p>
        </p:txBody>
      </p:sp>
      <p:sp>
        <p:nvSpPr>
          <p:cNvPr id="28" name="Полилиния 27"/>
          <p:cNvSpPr/>
          <p:nvPr/>
        </p:nvSpPr>
        <p:spPr>
          <a:xfrm>
            <a:off x="7469837" y="5550297"/>
            <a:ext cx="1187999" cy="1050741"/>
          </a:xfrm>
          <a:custGeom>
            <a:avLst/>
            <a:gdLst>
              <a:gd name="connsiteX0" fmla="*/ 0 w 1187999"/>
              <a:gd name="connsiteY0" fmla="*/ 87562 h 875617"/>
              <a:gd name="connsiteX1" fmla="*/ 87562 w 1187999"/>
              <a:gd name="connsiteY1" fmla="*/ 0 h 875617"/>
              <a:gd name="connsiteX2" fmla="*/ 1100437 w 1187999"/>
              <a:gd name="connsiteY2" fmla="*/ 0 h 875617"/>
              <a:gd name="connsiteX3" fmla="*/ 1187999 w 1187999"/>
              <a:gd name="connsiteY3" fmla="*/ 87562 h 875617"/>
              <a:gd name="connsiteX4" fmla="*/ 1187999 w 1187999"/>
              <a:gd name="connsiteY4" fmla="*/ 788055 h 875617"/>
              <a:gd name="connsiteX5" fmla="*/ 1100437 w 1187999"/>
              <a:gd name="connsiteY5" fmla="*/ 875617 h 875617"/>
              <a:gd name="connsiteX6" fmla="*/ 87562 w 1187999"/>
              <a:gd name="connsiteY6" fmla="*/ 875617 h 875617"/>
              <a:gd name="connsiteX7" fmla="*/ 0 w 1187999"/>
              <a:gd name="connsiteY7" fmla="*/ 788055 h 875617"/>
              <a:gd name="connsiteX8" fmla="*/ 0 w 1187999"/>
              <a:gd name="connsiteY8" fmla="*/ 87562 h 8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7999" h="875617">
                <a:moveTo>
                  <a:pt x="0" y="87562"/>
                </a:moveTo>
                <a:cubicBezTo>
                  <a:pt x="0" y="39203"/>
                  <a:pt x="39203" y="0"/>
                  <a:pt x="87562" y="0"/>
                </a:cubicBezTo>
                <a:lnTo>
                  <a:pt x="1100437" y="0"/>
                </a:lnTo>
                <a:cubicBezTo>
                  <a:pt x="1148796" y="0"/>
                  <a:pt x="1187999" y="39203"/>
                  <a:pt x="1187999" y="87562"/>
                </a:cubicBezTo>
                <a:lnTo>
                  <a:pt x="1187999" y="788055"/>
                </a:lnTo>
                <a:cubicBezTo>
                  <a:pt x="1187999" y="836414"/>
                  <a:pt x="1148796" y="875617"/>
                  <a:pt x="1100437" y="875617"/>
                </a:cubicBezTo>
                <a:lnTo>
                  <a:pt x="87562" y="875617"/>
                </a:lnTo>
                <a:cubicBezTo>
                  <a:pt x="39203" y="875617"/>
                  <a:pt x="0" y="836414"/>
                  <a:pt x="0" y="788055"/>
                </a:cubicBezTo>
                <a:lnTo>
                  <a:pt x="0" y="87562"/>
                </a:lnTo>
                <a:close/>
              </a:path>
            </a:pathLst>
          </a:custGeom>
          <a:gradFill rotWithShape="0">
            <a:gsLst>
              <a:gs pos="0">
                <a:schemeClr val="accent4">
                  <a:lumMod val="60000"/>
                  <a:lumOff val="40000"/>
                </a:schemeClr>
              </a:gs>
              <a:gs pos="80000">
                <a:schemeClr val="accent4">
                  <a:lumMod val="40000"/>
                  <a:lumOff val="60000"/>
                </a:schemeClr>
              </a:gs>
              <a:gs pos="100000">
                <a:schemeClr val="accent4">
                  <a:lumMod val="20000"/>
                  <a:lumOff val="80000"/>
                </a:schemeClr>
              </a:gs>
            </a:gsLst>
          </a:gradFill>
          <a:ln>
            <a:solidFill>
              <a:schemeClr val="bg1">
                <a:lumMod val="50000"/>
              </a:schemeClr>
            </a:solidFill>
          </a:ln>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hemeClr val="accent4">
              <a:hueOff val="0"/>
              <a:satOff val="0"/>
              <a:lumOff val="0"/>
              <a:alphaOff val="0"/>
            </a:schemeClr>
          </a:effectRef>
          <a:fontRef idx="minor">
            <a:schemeClr val="lt1"/>
          </a:fontRef>
        </p:style>
        <p:txBody>
          <a:bodyPr lIns="158996" tIns="158996" rIns="158996" bIns="158996" spcCol="1270" anchor="ctr"/>
          <a:lstStyle/>
          <a:p>
            <a:pPr algn="ctr" defTabSz="1555750" fontAlgn="auto">
              <a:lnSpc>
                <a:spcPct val="90000"/>
              </a:lnSpc>
              <a:spcAft>
                <a:spcPct val="35000"/>
              </a:spcAft>
              <a:defRPr/>
            </a:pPr>
            <a:endParaRPr lang="ru-RU" sz="3500"/>
          </a:p>
        </p:txBody>
      </p:sp>
      <p:cxnSp>
        <p:nvCxnSpPr>
          <p:cNvPr id="30" name="Прямая соединительная линия 29"/>
          <p:cNvCxnSpPr/>
          <p:nvPr/>
        </p:nvCxnSpPr>
        <p:spPr>
          <a:xfrm flipH="1">
            <a:off x="3498850" y="3721100"/>
            <a:ext cx="2282825" cy="390525"/>
          </a:xfrm>
          <a:prstGeom prst="line">
            <a:avLst/>
          </a:prstGeom>
          <a:ln w="47625">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flipH="1">
            <a:off x="5021263" y="3721100"/>
            <a:ext cx="760412" cy="390525"/>
          </a:xfrm>
          <a:prstGeom prst="line">
            <a:avLst/>
          </a:prstGeom>
          <a:ln w="47625">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5781675" y="3721100"/>
            <a:ext cx="760413" cy="390525"/>
          </a:xfrm>
          <a:prstGeom prst="line">
            <a:avLst/>
          </a:prstGeom>
          <a:ln w="47625">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5781675" y="3721100"/>
            <a:ext cx="2282825" cy="390525"/>
          </a:xfrm>
          <a:prstGeom prst="line">
            <a:avLst/>
          </a:prstGeom>
          <a:ln w="47625">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3498850" y="5160963"/>
            <a:ext cx="0" cy="388937"/>
          </a:xfrm>
          <a:prstGeom prst="straightConnector1">
            <a:avLst/>
          </a:prstGeom>
          <a:ln w="47625">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5021263" y="5160963"/>
            <a:ext cx="0" cy="388937"/>
          </a:xfrm>
          <a:prstGeom prst="straightConnector1">
            <a:avLst/>
          </a:prstGeom>
          <a:ln w="47625">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a:off x="6542088" y="5160963"/>
            <a:ext cx="0" cy="388937"/>
          </a:xfrm>
          <a:prstGeom prst="straightConnector1">
            <a:avLst/>
          </a:prstGeom>
          <a:ln w="47625">
            <a:solidFill>
              <a:schemeClr val="bg1">
                <a:lumMod val="5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a:off x="8064500" y="5160963"/>
            <a:ext cx="0" cy="388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Другая 6">
      <a:dk1>
        <a:srgbClr val="800000"/>
      </a:dk1>
      <a:lt1>
        <a:srgbClr val="800000"/>
      </a:lt1>
      <a:dk2>
        <a:srgbClr val="800000"/>
      </a:dk2>
      <a:lt2>
        <a:srgbClr val="FFFF99"/>
      </a:lt2>
      <a:accent1>
        <a:srgbClr val="FFCC99"/>
      </a:accent1>
      <a:accent2>
        <a:srgbClr val="800000"/>
      </a:accent2>
      <a:accent3>
        <a:srgbClr val="FF9933"/>
      </a:accent3>
      <a:accent4>
        <a:srgbClr val="FFFF66"/>
      </a:accent4>
      <a:accent5>
        <a:srgbClr val="FFC000"/>
      </a:accent5>
      <a:accent6>
        <a:srgbClr val="F79646"/>
      </a:accent6>
      <a:hlink>
        <a:srgbClr val="800000"/>
      </a:hlink>
      <a:folHlink>
        <a:srgbClr val="990000"/>
      </a:folHlink>
    </a:clrScheme>
    <a:fontScheme name="для урока">
      <a:majorFont>
        <a:latin typeface="Comic Sans MS"/>
        <a:ea typeface=""/>
        <a:cs typeface=""/>
      </a:majorFont>
      <a:minorFont>
        <a:latin typeface="Comic Sans M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29186</TotalTime>
  <Words>1259</Words>
  <Application>Microsoft Office PowerPoint</Application>
  <PresentationFormat>Экран (4:3)</PresentationFormat>
  <Paragraphs>157</Paragraphs>
  <Slides>16</Slides>
  <Notes>16</Notes>
  <HiddenSlides>1</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Тема1</vt:lpstr>
      <vt:lpstr>ДОСТИЖЕНИЯ КУЛЬТУРЫ ДРЕВНЕЙ РУСИ</vt:lpstr>
      <vt:lpstr>ОПРЕДЕЛЯЕМ ПРОБЛЕМУ</vt:lpstr>
      <vt:lpstr>ОПРЕДЕЛЯЕМ ПРОБЛЕМУ</vt:lpstr>
      <vt:lpstr>ВСПОМИНАЕМ ТО, ЧТО ЗНАЕМ</vt:lpstr>
      <vt:lpstr>ОТКРЫВАЕМ НОВЫЕ ЗНАНИЯ</vt:lpstr>
      <vt:lpstr>ОТКРЫВАЕМ НОВЫЕ ЗНАНИЯ</vt:lpstr>
      <vt:lpstr>СЛОВО И ПЕРО</vt:lpstr>
      <vt:lpstr>СЛОВО И ПЕРО</vt:lpstr>
      <vt:lpstr>ДОМ ВЕРЫ И ИСКУССТВА</vt:lpstr>
      <vt:lpstr>ДОМ ВЕРЫ И ИСКУССТВА</vt:lpstr>
      <vt:lpstr>ДОМ ВЕРЫ И ИСКУССТВА</vt:lpstr>
      <vt:lpstr>ЯЗЫК ОБРАЗОВ И ЗНАКОВ</vt:lpstr>
      <vt:lpstr>ЯЗЫК ОБРАЗОВ И ЗНАКОВ</vt:lpstr>
      <vt:lpstr>ОТКРЫВАЕМ НОВЫЕ ЗНАНИЯ</vt:lpstr>
      <vt:lpstr>ПРИМЕНЯЕМ НОВЫЕ ЗНАНИЯ</vt:lpstr>
      <vt:lpstr>ПРИМЕНЯЕМ НОВЫЕ ЗНАНИЯ</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ДОСТИЖЕНИЯ КУЛЬТУРЫ ДРЕВНЕЙ РУСИ</dc:title>
  <dc:creator>Telli</dc:creator>
  <cp:lastModifiedBy>Светлана</cp:lastModifiedBy>
  <cp:revision>1164</cp:revision>
  <dcterms:created xsi:type="dcterms:W3CDTF">2012-04-06T18:00:09Z</dcterms:created>
  <dcterms:modified xsi:type="dcterms:W3CDTF">2014-02-17T09:47:20Z</dcterms:modified>
</cp:coreProperties>
</file>